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1"/>
  </p:handoutMasterIdLst>
  <p:sldIdLst>
    <p:sldId id="256" r:id="rId2"/>
    <p:sldId id="257" r:id="rId3"/>
    <p:sldId id="258" r:id="rId4"/>
    <p:sldId id="259" r:id="rId5"/>
    <p:sldId id="260" r:id="rId6"/>
    <p:sldId id="295" r:id="rId7"/>
    <p:sldId id="261" r:id="rId8"/>
    <p:sldId id="291" r:id="rId9"/>
    <p:sldId id="293" r:id="rId10"/>
    <p:sldId id="262" r:id="rId11"/>
    <p:sldId id="269" r:id="rId12"/>
    <p:sldId id="263" r:id="rId13"/>
    <p:sldId id="265" r:id="rId14"/>
    <p:sldId id="297" r:id="rId15"/>
    <p:sldId id="276" r:id="rId16"/>
    <p:sldId id="264" r:id="rId17"/>
    <p:sldId id="296" r:id="rId18"/>
    <p:sldId id="266" r:id="rId19"/>
    <p:sldId id="267" r:id="rId20"/>
    <p:sldId id="268" r:id="rId21"/>
    <p:sldId id="270" r:id="rId22"/>
    <p:sldId id="271" r:id="rId23"/>
    <p:sldId id="272" r:id="rId24"/>
    <p:sldId id="273" r:id="rId25"/>
    <p:sldId id="290" r:id="rId26"/>
    <p:sldId id="275" r:id="rId27"/>
    <p:sldId id="292" r:id="rId28"/>
    <p:sldId id="287" r:id="rId29"/>
    <p:sldId id="288" r:id="rId30"/>
    <p:sldId id="278" r:id="rId31"/>
    <p:sldId id="279" r:id="rId32"/>
    <p:sldId id="285" r:id="rId33"/>
    <p:sldId id="286" r:id="rId34"/>
    <p:sldId id="280" r:id="rId35"/>
    <p:sldId id="281" r:id="rId36"/>
    <p:sldId id="283" r:id="rId37"/>
    <p:sldId id="282" r:id="rId38"/>
    <p:sldId id="289" r:id="rId39"/>
    <p:sldId id="27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DFF"/>
    <a:srgbClr val="A3DCFF"/>
    <a:srgbClr val="FFCC00"/>
    <a:srgbClr val="008080"/>
    <a:srgbClr val="006666"/>
    <a:srgbClr val="990099"/>
    <a:srgbClr val="D60093"/>
    <a:srgbClr val="00FF00"/>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p:cViewPr varScale="1">
        <p:scale>
          <a:sx n="99" d="100"/>
          <a:sy n="99" d="100"/>
        </p:scale>
        <p:origin x="146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jent, Christina" userId="24cc12ed-f3b2-48aa-a9c6-fefe31e73c25" providerId="ADAL" clId="{7EC55465-8A92-44D8-A602-725C4AF09A37}"/>
    <pc:docChg chg="custSel modSld">
      <pc:chgData name="Rejent, Christina" userId="24cc12ed-f3b2-48aa-a9c6-fefe31e73c25" providerId="ADAL" clId="{7EC55465-8A92-44D8-A602-725C4AF09A37}" dt="2023-10-20T13:51:01.809" v="188" actId="6549"/>
      <pc:docMkLst>
        <pc:docMk/>
      </pc:docMkLst>
      <pc:sldChg chg="modSp mod">
        <pc:chgData name="Rejent, Christina" userId="24cc12ed-f3b2-48aa-a9c6-fefe31e73c25" providerId="ADAL" clId="{7EC55465-8A92-44D8-A602-725C4AF09A37}" dt="2023-10-20T13:43:34.079" v="183" actId="20577"/>
        <pc:sldMkLst>
          <pc:docMk/>
          <pc:sldMk cId="275687127" sldId="264"/>
        </pc:sldMkLst>
        <pc:spChg chg="mod">
          <ac:chgData name="Rejent, Christina" userId="24cc12ed-f3b2-48aa-a9c6-fefe31e73c25" providerId="ADAL" clId="{7EC55465-8A92-44D8-A602-725C4AF09A37}" dt="2023-10-20T13:43:34.079" v="183" actId="20577"/>
          <ac:spMkLst>
            <pc:docMk/>
            <pc:sldMk cId="275687127" sldId="264"/>
            <ac:spMk id="2" creationId="{00000000-0000-0000-0000-000000000000}"/>
          </ac:spMkLst>
        </pc:spChg>
      </pc:sldChg>
      <pc:sldChg chg="modSp mod">
        <pc:chgData name="Rejent, Christina" userId="24cc12ed-f3b2-48aa-a9c6-fefe31e73c25" providerId="ADAL" clId="{7EC55465-8A92-44D8-A602-725C4AF09A37}" dt="2023-10-20T13:47:09.837" v="187" actId="20577"/>
        <pc:sldMkLst>
          <pc:docMk/>
          <pc:sldMk cId="2480646017" sldId="272"/>
        </pc:sldMkLst>
        <pc:spChg chg="mod">
          <ac:chgData name="Rejent, Christina" userId="24cc12ed-f3b2-48aa-a9c6-fefe31e73c25" providerId="ADAL" clId="{7EC55465-8A92-44D8-A602-725C4AF09A37}" dt="2023-10-20T13:47:09.837" v="187" actId="20577"/>
          <ac:spMkLst>
            <pc:docMk/>
            <pc:sldMk cId="2480646017" sldId="272"/>
            <ac:spMk id="2" creationId="{00000000-0000-0000-0000-000000000000}"/>
          </ac:spMkLst>
        </pc:spChg>
      </pc:sldChg>
      <pc:sldChg chg="modSp mod">
        <pc:chgData name="Rejent, Christina" userId="24cc12ed-f3b2-48aa-a9c6-fefe31e73c25" providerId="ADAL" clId="{7EC55465-8A92-44D8-A602-725C4AF09A37}" dt="2023-10-20T13:40:50.229" v="133" actId="27636"/>
        <pc:sldMkLst>
          <pc:docMk/>
          <pc:sldMk cId="2689185653" sldId="276"/>
        </pc:sldMkLst>
        <pc:spChg chg="mod">
          <ac:chgData name="Rejent, Christina" userId="24cc12ed-f3b2-48aa-a9c6-fefe31e73c25" providerId="ADAL" clId="{7EC55465-8A92-44D8-A602-725C4AF09A37}" dt="2023-10-20T13:40:50.229" v="133" actId="27636"/>
          <ac:spMkLst>
            <pc:docMk/>
            <pc:sldMk cId="2689185653" sldId="276"/>
            <ac:spMk id="2" creationId="{00000000-0000-0000-0000-000000000000}"/>
          </ac:spMkLst>
        </pc:spChg>
      </pc:sldChg>
      <pc:sldChg chg="modSp mod">
        <pc:chgData name="Rejent, Christina" userId="24cc12ed-f3b2-48aa-a9c6-fefe31e73c25" providerId="ADAL" clId="{7EC55465-8A92-44D8-A602-725C4AF09A37}" dt="2023-10-20T13:51:01.809" v="188" actId="6549"/>
        <pc:sldMkLst>
          <pc:docMk/>
          <pc:sldMk cId="3478641172" sldId="292"/>
        </pc:sldMkLst>
        <pc:spChg chg="mod">
          <ac:chgData name="Rejent, Christina" userId="24cc12ed-f3b2-48aa-a9c6-fefe31e73c25" providerId="ADAL" clId="{7EC55465-8A92-44D8-A602-725C4AF09A37}" dt="2023-10-20T13:51:01.809" v="188" actId="6549"/>
          <ac:spMkLst>
            <pc:docMk/>
            <pc:sldMk cId="3478641172" sldId="292"/>
            <ac:spMk id="2" creationId="{A61F57FE-FDFD-4B8B-A1B8-296F9D638944}"/>
          </ac:spMkLst>
        </pc:spChg>
      </pc:sldChg>
      <pc:sldChg chg="modSp mod">
        <pc:chgData name="Rejent, Christina" userId="24cc12ed-f3b2-48aa-a9c6-fefe31e73c25" providerId="ADAL" clId="{7EC55465-8A92-44D8-A602-725C4AF09A37}" dt="2023-10-20T13:39:34.270" v="118" actId="20577"/>
        <pc:sldMkLst>
          <pc:docMk/>
          <pc:sldMk cId="3318436479" sldId="297"/>
        </pc:sldMkLst>
        <pc:spChg chg="mod">
          <ac:chgData name="Rejent, Christina" userId="24cc12ed-f3b2-48aa-a9c6-fefe31e73c25" providerId="ADAL" clId="{7EC55465-8A92-44D8-A602-725C4AF09A37}" dt="2023-10-20T13:39:34.270" v="118" actId="20577"/>
          <ac:spMkLst>
            <pc:docMk/>
            <pc:sldMk cId="3318436479" sldId="29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C80AD43E-9C6A-4EAC-A514-1DB7672DB0FA}" type="datetimeFigureOut">
              <a:rPr lang="en-US" smtClean="0"/>
              <a:t>10/20/2023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B235B8F-0A57-4DDF-BCB9-1CC43ED3A49D}" type="slidenum">
              <a:rPr lang="en-US" smtClean="0"/>
              <a:t>‹#›</a:t>
            </a:fld>
            <a:endParaRPr lang="en-US"/>
          </a:p>
        </p:txBody>
      </p:sp>
    </p:spTree>
    <p:extLst>
      <p:ext uri="{BB962C8B-B14F-4D97-AF65-F5344CB8AC3E}">
        <p14:creationId xmlns:p14="http://schemas.microsoft.com/office/powerpoint/2010/main" val="3625574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FA86C1-DDE0-4F62-B24F-EAE7A3925C27}" type="datetimeFigureOut">
              <a:rPr lang="en-US" smtClean="0"/>
              <a:t>10/20/2023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FA86C1-DDE0-4F62-B24F-EAE7A3925C2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FA86C1-DDE0-4F62-B24F-EAE7A3925C2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CCFA86C1-DDE0-4F62-B24F-EAE7A3925C2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71420-A6E4-4532-B00F-FC5C43ECDA4E}" type="slidenum">
              <a:rPr lang="en-US" smtClean="0"/>
              <a:t>‹#›</a:t>
            </a:fld>
            <a:endParaRPr lang="en-US"/>
          </a:p>
        </p:txBody>
      </p:sp>
      <p:sp>
        <p:nvSpPr>
          <p:cNvPr id="7" name="Title 6"/>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scene3d>
              <a:camera prst="orthographicFront"/>
              <a:lightRig rig="soft" dir="t"/>
            </a:scene3d>
            <a:sp3d prstMaterial="softEdge">
              <a:bevelT w="25400" h="25400"/>
            </a:sp3d>
          </a:bodyPr>
          <a:lstStyle>
            <a:lvl1pPr>
              <a:defRPr b="1" i="1" u="sng">
                <a:effectLst/>
                <a:latin typeface="Calibri" pitchFamily="34" charset="0"/>
              </a:defRPr>
            </a:lvl1pPr>
            <a:extLst/>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CFA86C1-DDE0-4F62-B24F-EAE7A3925C2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71420-A6E4-4532-B00F-FC5C43ECDA4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CFA86C1-DDE0-4F62-B24F-EAE7A3925C2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71420-A6E4-4532-B00F-FC5C43ECDA4E}"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CFA86C1-DDE0-4F62-B24F-EAE7A3925C27}"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FA86C1-DDE0-4F62-B24F-EAE7A3925C27}"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71420-A6E4-4532-B00F-FC5C43ECDA4E}"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A86C1-DDE0-4F62-B24F-EAE7A3925C27}"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CFA86C1-DDE0-4F62-B24F-EAE7A3925C2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71420-A6E4-4532-B00F-FC5C43ECDA4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CFA86C1-DDE0-4F62-B24F-EAE7A3925C27}" type="datetimeFigureOut">
              <a:rPr lang="en-US" smtClean="0"/>
              <a:t>10/20/2023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C71420-A6E4-4532-B00F-FC5C43ECDA4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FA86C1-DDE0-4F62-B24F-EAE7A3925C27}" type="datetimeFigureOut">
              <a:rPr lang="en-US" smtClean="0"/>
              <a:t>10/20/2023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C71420-A6E4-4532-B00F-FC5C43ECDA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lccsoh.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hiodas.sharepoint.com/sites/JFS_Lucas/PCSA/Agency%20Docs/Forms/AllItems.aspx?id=%2Fsites%2FJFS%5FLucas%2FPCSA%2FAgency%20Docs%2FTraverse%20Filing%20Structure%2Epdf&amp;parent=%2Fsites%2FJFS%5FLucas%2FPCSA%2FAgency%20Doc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hio.northwoodstravers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82976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soft" dir="t"/>
            </a:scene3d>
            <a:sp3d prstMaterial="softEdge">
              <a:bevelT w="25400" h="25400"/>
            </a:sp3d>
          </a:bodyPr>
          <a:lstStyle/>
          <a:p>
            <a:r>
              <a:rPr lang="en-US" sz="6700" b="0" dirty="0">
                <a:latin typeface="Calibri" pitchFamily="34" charset="0"/>
              </a:rPr>
              <a:t>Using Traverse</a:t>
            </a:r>
            <a:br>
              <a:rPr lang="en-US" sz="1300" b="0" dirty="0">
                <a:latin typeface="Calibri" pitchFamily="34" charset="0"/>
              </a:rPr>
            </a:br>
            <a:r>
              <a:rPr lang="en-US" sz="1300" b="0" dirty="0">
                <a:latin typeface="Calibri" pitchFamily="34" charset="0"/>
              </a:rPr>
              <a:t> </a:t>
            </a:r>
            <a:br>
              <a:rPr lang="en-US" sz="1300" b="0" dirty="0">
                <a:latin typeface="Calibri" pitchFamily="34" charset="0"/>
              </a:rPr>
            </a:br>
            <a:r>
              <a:rPr lang="en-US" b="0" i="1" dirty="0">
                <a:latin typeface="Calibri" pitchFamily="34" charset="0"/>
              </a:rPr>
              <a:t>Web &amp; Mobile</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931" y="5715000"/>
            <a:ext cx="2286000" cy="920496"/>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04800"/>
            <a:ext cx="2667000" cy="1325113"/>
          </a:xfrm>
          <a:prstGeom prst="rect">
            <a:avLst/>
          </a:prstGeom>
        </p:spPr>
      </p:pic>
      <p:sp>
        <p:nvSpPr>
          <p:cNvPr id="3" name="TextBox 2">
            <a:extLst>
              <a:ext uri="{FF2B5EF4-FFF2-40B4-BE49-F238E27FC236}">
                <a16:creationId xmlns:a16="http://schemas.microsoft.com/office/drawing/2014/main" id="{ECEB8105-70D3-4F3D-8FB9-646280628A9B}"/>
              </a:ext>
            </a:extLst>
          </p:cNvPr>
          <p:cNvSpPr txBox="1"/>
          <p:nvPr/>
        </p:nvSpPr>
        <p:spPr>
          <a:xfrm>
            <a:off x="6629400" y="3855959"/>
            <a:ext cx="1752600" cy="307777"/>
          </a:xfrm>
          <a:prstGeom prst="rect">
            <a:avLst/>
          </a:prstGeom>
          <a:noFill/>
        </p:spPr>
        <p:txBody>
          <a:bodyPr wrap="square" rtlCol="0">
            <a:spAutoFit/>
          </a:bodyPr>
          <a:lstStyle/>
          <a:p>
            <a:pPr algn="r"/>
            <a:r>
              <a:rPr lang="en-US" sz="1400" i="1" dirty="0">
                <a:latin typeface="Calibri" panose="020F0502020204030204" pitchFamily="34" charset="0"/>
                <a:cs typeface="Calibri" panose="020F0502020204030204" pitchFamily="34" charset="0"/>
              </a:rPr>
              <a:t>October 2023</a:t>
            </a:r>
          </a:p>
        </p:txBody>
      </p:sp>
    </p:spTree>
    <p:extLst>
      <p:ext uri="{BB962C8B-B14F-4D97-AF65-F5344CB8AC3E}">
        <p14:creationId xmlns:p14="http://schemas.microsoft.com/office/powerpoint/2010/main" val="2946826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000" dirty="0"/>
              <a:t>Overview Tab – Quick view of five (recent) items for People, Cases, In-Progress Content, Finished Content &amp; Events</a:t>
            </a:r>
          </a:p>
          <a:p>
            <a:r>
              <a:rPr lang="en-US" sz="2000" dirty="0"/>
              <a:t>Cases Tab – Open and/or closed cases and intakes associated to this case</a:t>
            </a:r>
          </a:p>
          <a:p>
            <a:r>
              <a:rPr lang="en-US" sz="2000" dirty="0"/>
              <a:t>People Tab – Case members, associated and reference persons; Connections (potential relationships) and Mentions (potential names from content)</a:t>
            </a:r>
          </a:p>
          <a:p>
            <a:r>
              <a:rPr lang="en-US" sz="2000" dirty="0"/>
              <a:t>Events Tab – Traverse reads content connected to this case and extracts suspected events in chronological order</a:t>
            </a:r>
          </a:p>
          <a:p>
            <a:r>
              <a:rPr lang="en-US" sz="2000" dirty="0"/>
              <a:t>Content Tab – All Finished and In-Progress content connected to this case</a:t>
            </a:r>
          </a:p>
          <a:p>
            <a:r>
              <a:rPr lang="en-US" sz="2000" dirty="0"/>
              <a:t>Insights Tab – Content mapped to concepts to help understand the factors that influence a case; the bigger the word, the more prevalent it is to the case</a:t>
            </a:r>
          </a:p>
          <a:p>
            <a:r>
              <a:rPr lang="en-US" sz="2000" dirty="0"/>
              <a:t>Add – Add form, scan or upload content to this case</a:t>
            </a:r>
          </a:p>
          <a:p>
            <a:r>
              <a:rPr lang="en-US" sz="2000" dirty="0"/>
              <a:t>Show Details – Open date, status, workers and more</a:t>
            </a:r>
          </a:p>
          <a:p>
            <a:r>
              <a:rPr lang="en-US" sz="2000" dirty="0"/>
              <a:t>Add to My Board – Select while in the case to add case to My Board for a shortcut later (e.g., if not assigned to the case in SACWIS)</a:t>
            </a:r>
          </a:p>
        </p:txBody>
      </p:sp>
      <p:sp>
        <p:nvSpPr>
          <p:cNvPr id="3" name="Title 2"/>
          <p:cNvSpPr>
            <a:spLocks noGrp="1"/>
          </p:cNvSpPr>
          <p:nvPr>
            <p:ph type="title"/>
          </p:nvPr>
        </p:nvSpPr>
        <p:spPr/>
        <p:txBody>
          <a:bodyPr/>
          <a:lstStyle/>
          <a:p>
            <a:r>
              <a:rPr lang="en-US" dirty="0">
                <a:solidFill>
                  <a:srgbClr val="006600"/>
                </a:solidFill>
              </a:rPr>
              <a:t>Inside the Case </a:t>
            </a:r>
          </a:p>
        </p:txBody>
      </p:sp>
      <p:pic>
        <p:nvPicPr>
          <p:cNvPr id="5" name="Picture 4">
            <a:extLst>
              <a:ext uri="{FF2B5EF4-FFF2-40B4-BE49-F238E27FC236}">
                <a16:creationId xmlns:a16="http://schemas.microsoft.com/office/drawing/2014/main" id="{5333FBEC-5538-428E-AB82-352EA814C949}"/>
              </a:ext>
            </a:extLst>
          </p:cNvPr>
          <p:cNvPicPr>
            <a:picLocks noChangeAspect="1"/>
          </p:cNvPicPr>
          <p:nvPr/>
        </p:nvPicPr>
        <p:blipFill rotWithShape="1">
          <a:blip r:embed="rId2"/>
          <a:srcRect l="11910"/>
          <a:stretch/>
        </p:blipFill>
        <p:spPr>
          <a:xfrm>
            <a:off x="7391400" y="5763342"/>
            <a:ext cx="933506" cy="820020"/>
          </a:xfrm>
          <a:prstGeom prst="rect">
            <a:avLst/>
          </a:prstGeom>
        </p:spPr>
      </p:pic>
    </p:spTree>
    <p:extLst>
      <p:ext uri="{BB962C8B-B14F-4D97-AF65-F5344CB8AC3E}">
        <p14:creationId xmlns:p14="http://schemas.microsoft.com/office/powerpoint/2010/main" val="2165543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a:t>When a new report of abuse/neglect is screened in, any remaining paper history we have with that family in Records is scanned to Traverse within 24 hours, so a family’s case history is at your fingertips</a:t>
            </a:r>
          </a:p>
          <a:p>
            <a:r>
              <a:rPr lang="en-US" sz="2400" dirty="0"/>
              <a:t>Imaged history in OnBase is in process of conversion to Traverse</a:t>
            </a:r>
          </a:p>
          <a:p>
            <a:r>
              <a:rPr lang="en-US" sz="2400" dirty="0"/>
              <a:t>Mail/Faxes and other documents are added daily on open cases</a:t>
            </a:r>
          </a:p>
          <a:p>
            <a:r>
              <a:rPr lang="en-US" sz="2400" dirty="0"/>
              <a:t>When you are assigned to a case in SACWIS, all new content added to the case, will be highlighted with a </a:t>
            </a:r>
            <a:r>
              <a:rPr lang="en-US" sz="2400" b="1" dirty="0">
                <a:solidFill>
                  <a:srgbClr val="FFCC00"/>
                </a:solidFill>
                <a:effectLst>
                  <a:outerShdw blurRad="38100" dist="38100" dir="2700000" algn="tl">
                    <a:srgbClr val="000000">
                      <a:alpha val="43137"/>
                    </a:srgbClr>
                  </a:outerShdw>
                </a:effectLst>
              </a:rPr>
              <a:t>yellow </a:t>
            </a:r>
            <a:r>
              <a:rPr lang="en-US" sz="2400" dirty="0"/>
              <a:t>bar</a:t>
            </a:r>
            <a:r>
              <a:rPr lang="en-US" sz="2400" b="1" dirty="0">
                <a:solidFill>
                  <a:srgbClr val="FFCC00"/>
                </a:solidFill>
                <a:effectLst>
                  <a:outerShdw blurRad="38100" dist="38100" dir="2700000" algn="tl">
                    <a:srgbClr val="000000">
                      <a:alpha val="43137"/>
                    </a:srgbClr>
                  </a:outerShdw>
                </a:effectLst>
              </a:rPr>
              <a:t> </a:t>
            </a:r>
            <a:r>
              <a:rPr lang="en-US" sz="2400" dirty="0"/>
              <a:t>and you will see an exclamation point with the number of new items on the Content tab</a:t>
            </a:r>
          </a:p>
          <a:p>
            <a:pPr lvl="1"/>
            <a:r>
              <a:rPr lang="en-US" sz="2400" dirty="0"/>
              <a:t>The notification is removed once you view the item(s) or click the three dots     and mark as read</a:t>
            </a:r>
          </a:p>
          <a:p>
            <a:endParaRPr lang="en-US" sz="2400" dirty="0"/>
          </a:p>
        </p:txBody>
      </p:sp>
      <p:sp>
        <p:nvSpPr>
          <p:cNvPr id="3" name="Title 2"/>
          <p:cNvSpPr>
            <a:spLocks noGrp="1"/>
          </p:cNvSpPr>
          <p:nvPr>
            <p:ph type="title"/>
          </p:nvPr>
        </p:nvSpPr>
        <p:spPr/>
        <p:txBody>
          <a:bodyPr/>
          <a:lstStyle/>
          <a:p>
            <a:r>
              <a:rPr lang="en-US" dirty="0"/>
              <a:t>Case History &amp; New Content</a:t>
            </a:r>
          </a:p>
        </p:txBody>
      </p:sp>
      <p:pic>
        <p:nvPicPr>
          <p:cNvPr id="9" name="Picture 8">
            <a:extLst>
              <a:ext uri="{FF2B5EF4-FFF2-40B4-BE49-F238E27FC236}">
                <a16:creationId xmlns:a16="http://schemas.microsoft.com/office/drawing/2014/main" id="{90AD962B-F7CB-45B5-A60F-10E6E0974DDC}"/>
              </a:ext>
            </a:extLst>
          </p:cNvPr>
          <p:cNvPicPr>
            <a:picLocks noChangeAspect="1"/>
          </p:cNvPicPr>
          <p:nvPr/>
        </p:nvPicPr>
        <p:blipFill>
          <a:blip r:embed="rId2"/>
          <a:stretch>
            <a:fillRect/>
          </a:stretch>
        </p:blipFill>
        <p:spPr>
          <a:xfrm>
            <a:off x="6477000" y="6002626"/>
            <a:ext cx="1676634" cy="381053"/>
          </a:xfrm>
          <a:prstGeom prst="rect">
            <a:avLst/>
          </a:prstGeom>
        </p:spPr>
      </p:pic>
      <p:pic>
        <p:nvPicPr>
          <p:cNvPr id="13" name="Picture 12">
            <a:extLst>
              <a:ext uri="{FF2B5EF4-FFF2-40B4-BE49-F238E27FC236}">
                <a16:creationId xmlns:a16="http://schemas.microsoft.com/office/drawing/2014/main" id="{91083922-5FF9-4DFD-98DD-8BBBFF1D0ABD}"/>
              </a:ext>
            </a:extLst>
          </p:cNvPr>
          <p:cNvPicPr>
            <a:picLocks noChangeAspect="1"/>
          </p:cNvPicPr>
          <p:nvPr/>
        </p:nvPicPr>
        <p:blipFill>
          <a:blip r:embed="rId3"/>
          <a:stretch>
            <a:fillRect/>
          </a:stretch>
        </p:blipFill>
        <p:spPr>
          <a:xfrm>
            <a:off x="2362200" y="5486400"/>
            <a:ext cx="247685" cy="238158"/>
          </a:xfrm>
          <a:prstGeom prst="rect">
            <a:avLst/>
          </a:prstGeom>
        </p:spPr>
      </p:pic>
    </p:spTree>
    <p:extLst>
      <p:ext uri="{BB962C8B-B14F-4D97-AF65-F5344CB8AC3E}">
        <p14:creationId xmlns:p14="http://schemas.microsoft.com/office/powerpoint/2010/main" val="384693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25 Content items per page arranged by content date</a:t>
            </a:r>
          </a:p>
          <a:p>
            <a:r>
              <a:rPr lang="en-US" dirty="0"/>
              <a:t>Filter by Date and/or Content Type to search</a:t>
            </a:r>
          </a:p>
          <a:p>
            <a:r>
              <a:rPr lang="en-US" dirty="0"/>
              <a:t>Use search box under Finished Content to search for keywords</a:t>
            </a:r>
          </a:p>
          <a:p>
            <a:pPr lvl="1"/>
            <a:r>
              <a:rPr lang="en-US" dirty="0"/>
              <a:t>Keyword is highlighted in blue throughout the search results</a:t>
            </a:r>
          </a:p>
          <a:p>
            <a:r>
              <a:rPr lang="en-US" dirty="0"/>
              <a:t>Next button moves to the next (filtered) content item on the page without having to go in and out of each item</a:t>
            </a:r>
          </a:p>
          <a:p>
            <a:r>
              <a:rPr lang="en-US" dirty="0"/>
              <a:t>Some larger content items, such as audio and video recordings may need to be downloaded to view or hear them</a:t>
            </a:r>
          </a:p>
          <a:p>
            <a:pPr lvl="1"/>
            <a:r>
              <a:rPr lang="en-US" dirty="0"/>
              <a:t>Audio and video small enough to be viewed in Traverse without being downloaded can be converted to text with the toggle button</a:t>
            </a:r>
          </a:p>
          <a:p>
            <a:r>
              <a:rPr lang="en-US" dirty="0"/>
              <a:t>Toggle to text allows user to copy text to paste in another location, as needed</a:t>
            </a:r>
          </a:p>
          <a:p>
            <a:endParaRPr lang="en-US" dirty="0"/>
          </a:p>
        </p:txBody>
      </p:sp>
      <p:sp>
        <p:nvSpPr>
          <p:cNvPr id="3" name="Title 2"/>
          <p:cNvSpPr>
            <a:spLocks noGrp="1"/>
          </p:cNvSpPr>
          <p:nvPr>
            <p:ph type="title"/>
          </p:nvPr>
        </p:nvSpPr>
        <p:spPr/>
        <p:txBody>
          <a:bodyPr/>
          <a:lstStyle/>
          <a:p>
            <a:r>
              <a:rPr lang="en-US" dirty="0"/>
              <a:t>Searching &amp; Viewing Content</a:t>
            </a:r>
          </a:p>
        </p:txBody>
      </p:sp>
    </p:spTree>
    <p:extLst>
      <p:ext uri="{BB962C8B-B14F-4D97-AF65-F5344CB8AC3E}">
        <p14:creationId xmlns:p14="http://schemas.microsoft.com/office/powerpoint/2010/main" val="80722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An item can be printed by opening the content and clicking the printer icon</a:t>
            </a:r>
          </a:p>
          <a:p>
            <a:r>
              <a:rPr lang="en-US" dirty="0"/>
              <a:t>Content items can be downloaded to a PDF by clicking the black arrow next to an item or after opening the item, select Download</a:t>
            </a:r>
          </a:p>
          <a:p>
            <a:r>
              <a:rPr lang="en-US" dirty="0"/>
              <a:t>Download All will download each case content item on the case (or the filtered list) in a new folder</a:t>
            </a:r>
          </a:p>
          <a:p>
            <a:r>
              <a:rPr lang="en-US" dirty="0"/>
              <a:t>For larger downloads, you will receive a notification upon completion and a link to the download on your notifications page</a:t>
            </a:r>
          </a:p>
          <a:p>
            <a:r>
              <a:rPr lang="en-US" dirty="0"/>
              <a:t>A downloaded item can be attached to an email – Select Share and Attach or save to your computer and attach from there</a:t>
            </a:r>
          </a:p>
        </p:txBody>
      </p:sp>
      <p:sp>
        <p:nvSpPr>
          <p:cNvPr id="3" name="Title 2"/>
          <p:cNvSpPr>
            <a:spLocks noGrp="1"/>
          </p:cNvSpPr>
          <p:nvPr>
            <p:ph type="title"/>
          </p:nvPr>
        </p:nvSpPr>
        <p:spPr/>
        <p:txBody>
          <a:bodyPr/>
          <a:lstStyle/>
          <a:p>
            <a:r>
              <a:rPr lang="en-US" dirty="0"/>
              <a:t>Print or Download Content</a:t>
            </a:r>
          </a:p>
        </p:txBody>
      </p:sp>
      <p:pic>
        <p:nvPicPr>
          <p:cNvPr id="3075" name="Picture 3"/>
          <p:cNvPicPr>
            <a:picLocks noChangeAspect="1" noChangeArrowheads="1"/>
          </p:cNvPicPr>
          <p:nvPr/>
        </p:nvPicPr>
        <p:blipFill rotWithShape="1">
          <a:blip r:embed="rId2">
            <a:clrChange>
              <a:clrFrom>
                <a:srgbClr val="F5F4F4"/>
              </a:clrFrom>
              <a:clrTo>
                <a:srgbClr val="F5F4F4">
                  <a:alpha val="0"/>
                </a:srgbClr>
              </a:clrTo>
            </a:clrChange>
            <a:extLst>
              <a:ext uri="{28A0092B-C50C-407E-A947-70E740481C1C}">
                <a14:useLocalDpi xmlns:a14="http://schemas.microsoft.com/office/drawing/2010/main" val="0"/>
              </a:ext>
            </a:extLst>
          </a:blip>
          <a:srcRect l="30870"/>
          <a:stretch/>
        </p:blipFill>
        <p:spPr bwMode="auto">
          <a:xfrm>
            <a:off x="6629400" y="5604667"/>
            <a:ext cx="1036445" cy="97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84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add a content item to My Board, select the button from the menu on any open content item</a:t>
            </a:r>
          </a:p>
          <a:p>
            <a:r>
              <a:rPr lang="en-US" dirty="0"/>
              <a:t>This will create a shortcut to the item on the My Board tab on your Landing Page</a:t>
            </a:r>
          </a:p>
          <a:p>
            <a:r>
              <a:rPr lang="en-US" dirty="0"/>
              <a:t>You can add comments to each item on My Board for only you to see</a:t>
            </a:r>
          </a:p>
        </p:txBody>
      </p:sp>
      <p:sp>
        <p:nvSpPr>
          <p:cNvPr id="3" name="Title 2"/>
          <p:cNvSpPr>
            <a:spLocks noGrp="1"/>
          </p:cNvSpPr>
          <p:nvPr>
            <p:ph type="title"/>
          </p:nvPr>
        </p:nvSpPr>
        <p:spPr/>
        <p:txBody>
          <a:bodyPr/>
          <a:lstStyle/>
          <a:p>
            <a:r>
              <a:rPr lang="en-US" dirty="0"/>
              <a:t>Add to My Board</a:t>
            </a:r>
          </a:p>
        </p:txBody>
      </p:sp>
    </p:spTree>
    <p:extLst>
      <p:ext uri="{BB962C8B-B14F-4D97-AF65-F5344CB8AC3E}">
        <p14:creationId xmlns:p14="http://schemas.microsoft.com/office/powerpoint/2010/main" val="331843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lnSpcReduction="10000"/>
          </a:bodyPr>
          <a:lstStyle/>
          <a:p>
            <a:r>
              <a:rPr lang="en-US" dirty="0"/>
              <a:t>Properties on all items scanned and uploaded to Traverse can be corrected if a mistake is made</a:t>
            </a:r>
          </a:p>
          <a:p>
            <a:pPr lvl="1"/>
            <a:r>
              <a:rPr lang="en-US" dirty="0"/>
              <a:t>Content Date</a:t>
            </a:r>
          </a:p>
          <a:p>
            <a:pPr lvl="1"/>
            <a:r>
              <a:rPr lang="en-US" dirty="0"/>
              <a:t>Content Type</a:t>
            </a:r>
          </a:p>
          <a:p>
            <a:pPr marL="365760" lvl="1" indent="-256032">
              <a:spcBef>
                <a:spcPts val="400"/>
              </a:spcBef>
              <a:buSzPct val="68000"/>
              <a:buFont typeface="Wingdings 3"/>
              <a:buChar char=""/>
            </a:pPr>
            <a:r>
              <a:rPr lang="en-US" sz="2700" dirty="0"/>
              <a:t>Finished items added in error can only be deleted by request</a:t>
            </a:r>
          </a:p>
          <a:p>
            <a:pPr lvl="1"/>
            <a:r>
              <a:rPr lang="en-US" dirty="0"/>
              <a:t>An item in error might be a form that was finished accidentally before it was approved</a:t>
            </a:r>
          </a:p>
          <a:p>
            <a:pPr lvl="1"/>
            <a:r>
              <a:rPr lang="en-US" dirty="0"/>
              <a:t>Email details or the item link to Christina Rejent</a:t>
            </a:r>
          </a:p>
          <a:p>
            <a:pPr lvl="1"/>
            <a:r>
              <a:rPr lang="en-US" dirty="0"/>
              <a:t>Type “please delete” in the item comments</a:t>
            </a:r>
          </a:p>
          <a:p>
            <a:pPr marL="365760" lvl="1" indent="-256032">
              <a:spcBef>
                <a:spcPts val="400"/>
              </a:spcBef>
              <a:buSzPct val="68000"/>
              <a:buFont typeface="Wingdings 3"/>
              <a:buChar char=""/>
            </a:pPr>
            <a:r>
              <a:rPr lang="en-US" sz="2700" dirty="0"/>
              <a:t>Items connected to the wrong case or person can easily be moved</a:t>
            </a:r>
          </a:p>
        </p:txBody>
      </p:sp>
      <p:sp>
        <p:nvSpPr>
          <p:cNvPr id="3" name="Title 2"/>
          <p:cNvSpPr>
            <a:spLocks noGrp="1"/>
          </p:cNvSpPr>
          <p:nvPr>
            <p:ph type="title"/>
          </p:nvPr>
        </p:nvSpPr>
        <p:spPr/>
        <p:txBody>
          <a:bodyPr/>
          <a:lstStyle/>
          <a:p>
            <a:r>
              <a:rPr lang="en-US" dirty="0"/>
              <a:t>Edit Item Properties</a:t>
            </a:r>
          </a:p>
        </p:txBody>
      </p:sp>
    </p:spTree>
    <p:extLst>
      <p:ext uri="{BB962C8B-B14F-4D97-AF65-F5344CB8AC3E}">
        <p14:creationId xmlns:p14="http://schemas.microsoft.com/office/powerpoint/2010/main" val="2689185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A Work Item is created from the open content window</a:t>
            </a:r>
          </a:p>
          <a:p>
            <a:r>
              <a:rPr lang="en-US" dirty="0"/>
              <a:t>Create a due date when sending a work item to another</a:t>
            </a:r>
          </a:p>
          <a:p>
            <a:r>
              <a:rPr lang="en-US" dirty="0"/>
              <a:t>The item can be flagged as priority</a:t>
            </a:r>
          </a:p>
          <a:p>
            <a:r>
              <a:rPr lang="en-US" dirty="0"/>
              <a:t>Add a comment if you are sending to another user and want to share information about the Work Item</a:t>
            </a:r>
          </a:p>
          <a:p>
            <a:r>
              <a:rPr lang="en-US" dirty="0"/>
              <a:t>Add recipients, or send to yourself if creating a reminder</a:t>
            </a:r>
          </a:p>
          <a:p>
            <a:r>
              <a:rPr lang="en-US" dirty="0"/>
              <a:t>All Work Items assigned to you or sent by you will be found under the Briefcase icon called My Workspace</a:t>
            </a:r>
          </a:p>
          <a:p>
            <a:r>
              <a:rPr lang="en-US" dirty="0"/>
              <a:t>Items can be marked as New, In Progress, Follow Up or Complete and will be archived</a:t>
            </a:r>
          </a:p>
          <a:p>
            <a:r>
              <a:rPr lang="en-US" dirty="0"/>
              <a:t>The number in red on the Briefcase icon will indicate the number of new items you have in My Workspace</a:t>
            </a:r>
          </a:p>
          <a:p>
            <a:r>
              <a:rPr lang="en-US" dirty="0"/>
              <a:t>You can send yourself work items as reminders and receive a notification when they are due</a:t>
            </a:r>
          </a:p>
        </p:txBody>
      </p:sp>
      <p:sp>
        <p:nvSpPr>
          <p:cNvPr id="3" name="Title 2"/>
          <p:cNvSpPr>
            <a:spLocks noGrp="1"/>
          </p:cNvSpPr>
          <p:nvPr>
            <p:ph type="title"/>
          </p:nvPr>
        </p:nvSpPr>
        <p:spPr/>
        <p:txBody>
          <a:bodyPr/>
          <a:lstStyle/>
          <a:p>
            <a:r>
              <a:rPr lang="en-US" dirty="0"/>
              <a:t>Create a Work Item</a:t>
            </a:r>
          </a:p>
        </p:txBody>
      </p:sp>
      <p:pic>
        <p:nvPicPr>
          <p:cNvPr id="5" name="Picture 4">
            <a:extLst>
              <a:ext uri="{FF2B5EF4-FFF2-40B4-BE49-F238E27FC236}">
                <a16:creationId xmlns:a16="http://schemas.microsoft.com/office/drawing/2014/main" id="{9D2433E4-7792-3EFA-8087-FC9B95A2A432}"/>
              </a:ext>
            </a:extLst>
          </p:cNvPr>
          <p:cNvPicPr>
            <a:picLocks noChangeAspect="1"/>
          </p:cNvPicPr>
          <p:nvPr/>
        </p:nvPicPr>
        <p:blipFill>
          <a:blip r:embed="rId2"/>
          <a:stretch>
            <a:fillRect/>
          </a:stretch>
        </p:blipFill>
        <p:spPr>
          <a:xfrm>
            <a:off x="7110493" y="5800684"/>
            <a:ext cx="1576307" cy="904916"/>
          </a:xfrm>
          <a:prstGeom prst="rect">
            <a:avLst/>
          </a:prstGeom>
        </p:spPr>
      </p:pic>
    </p:spTree>
    <p:extLst>
      <p:ext uri="{BB962C8B-B14F-4D97-AF65-F5344CB8AC3E}">
        <p14:creationId xmlns:p14="http://schemas.microsoft.com/office/powerpoint/2010/main" val="27568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Comments help to narrow down what an item is</a:t>
            </a:r>
          </a:p>
          <a:p>
            <a:pPr lvl="1"/>
            <a:r>
              <a:rPr lang="en-US" i="1" dirty="0"/>
              <a:t>Service Provider-Drug and Alcohol Treatment, </a:t>
            </a:r>
            <a:r>
              <a:rPr lang="en-US" dirty="0"/>
              <a:t>then “</a:t>
            </a:r>
            <a:r>
              <a:rPr lang="en-US" i="1" dirty="0"/>
              <a:t>referral” </a:t>
            </a:r>
            <a:r>
              <a:rPr lang="en-US" dirty="0"/>
              <a:t>or “</a:t>
            </a:r>
            <a:r>
              <a:rPr lang="en-US" i="1" dirty="0"/>
              <a:t>results” </a:t>
            </a:r>
            <a:r>
              <a:rPr lang="en-US" dirty="0"/>
              <a:t>in the comment helps user to decide which to open when there are multiple items under this Content Type</a:t>
            </a:r>
          </a:p>
          <a:p>
            <a:r>
              <a:rPr lang="en-US" dirty="0"/>
              <a:t>Comments are not </a:t>
            </a:r>
            <a:r>
              <a:rPr lang="en-US" i="1" dirty="0"/>
              <a:t>yet</a:t>
            </a:r>
            <a:r>
              <a:rPr lang="en-US" dirty="0"/>
              <a:t> searchable in Web, but are searchable in Mobile</a:t>
            </a:r>
          </a:p>
          <a:p>
            <a:r>
              <a:rPr lang="en-US" dirty="0"/>
              <a:t>Use plus sign to add a comment; use pencil icon to edit a comment</a:t>
            </a:r>
          </a:p>
        </p:txBody>
      </p:sp>
      <p:sp>
        <p:nvSpPr>
          <p:cNvPr id="3" name="Title 2"/>
          <p:cNvSpPr>
            <a:spLocks noGrp="1"/>
          </p:cNvSpPr>
          <p:nvPr>
            <p:ph type="title"/>
          </p:nvPr>
        </p:nvSpPr>
        <p:spPr/>
        <p:txBody>
          <a:bodyPr/>
          <a:lstStyle/>
          <a:p>
            <a:r>
              <a:rPr lang="en-US" dirty="0"/>
              <a:t>Comments on Content</a:t>
            </a:r>
          </a:p>
        </p:txBody>
      </p:sp>
      <p:pic>
        <p:nvPicPr>
          <p:cNvPr id="4099" name="Picture 3" descr="C:\Users\chmoran\AppData\Local\Microsoft\Windows\Temporary Internet Files\Content.IE5\I2PH7369\big-pencil-vector-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914" y="5027874"/>
            <a:ext cx="1135286" cy="11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90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Connections are VERY important</a:t>
            </a:r>
          </a:p>
          <a:p>
            <a:r>
              <a:rPr lang="en-US" b="1" dirty="0">
                <a:solidFill>
                  <a:srgbClr val="FF0000"/>
                </a:solidFill>
              </a:rPr>
              <a:t>Any person or case a document pertains to must be connected to that content item in Traverse</a:t>
            </a:r>
          </a:p>
          <a:p>
            <a:r>
              <a:rPr lang="en-US" dirty="0"/>
              <a:t>Every content item should have a minimum of one case and one person connected</a:t>
            </a:r>
          </a:p>
          <a:p>
            <a:r>
              <a:rPr lang="en-US" dirty="0"/>
              <a:t>Always be sure to go to the CASE when adding any content to ensure the item is always automatically connected to the case first and foremost, then connect people, etc.</a:t>
            </a:r>
          </a:p>
          <a:p>
            <a:r>
              <a:rPr lang="en-US" dirty="0"/>
              <a:t>Open the item and select Connections and choose from the list or select the pencil to edit the Connections</a:t>
            </a:r>
          </a:p>
          <a:p>
            <a:r>
              <a:rPr lang="en-US" dirty="0"/>
              <a:t>To remove connections, select the minus sign</a:t>
            </a:r>
          </a:p>
          <a:p>
            <a:pPr marL="109728" indent="0">
              <a:buNone/>
            </a:pPr>
            <a:endParaRPr lang="en-US" dirty="0"/>
          </a:p>
        </p:txBody>
      </p:sp>
      <p:sp>
        <p:nvSpPr>
          <p:cNvPr id="3" name="Title 2"/>
          <p:cNvSpPr>
            <a:spLocks noGrp="1"/>
          </p:cNvSpPr>
          <p:nvPr>
            <p:ph type="title"/>
          </p:nvPr>
        </p:nvSpPr>
        <p:spPr/>
        <p:txBody>
          <a:bodyPr/>
          <a:lstStyle/>
          <a:p>
            <a:r>
              <a:rPr lang="en-US" dirty="0">
                <a:solidFill>
                  <a:srgbClr val="FF0000"/>
                </a:solidFill>
              </a:rPr>
              <a:t>Connections</a:t>
            </a:r>
            <a:r>
              <a:rPr lang="en-US" dirty="0"/>
              <a:t> </a:t>
            </a:r>
          </a:p>
        </p:txBody>
      </p:sp>
    </p:spTree>
    <p:extLst>
      <p:ext uri="{BB962C8B-B14F-4D97-AF65-F5344CB8AC3E}">
        <p14:creationId xmlns:p14="http://schemas.microsoft.com/office/powerpoint/2010/main" val="1809403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100" dirty="0"/>
              <a:t>When a document is generated during the assessment, the Intake ID, Case and Person(s) the document pertains to should be connected</a:t>
            </a:r>
          </a:p>
          <a:p>
            <a:r>
              <a:rPr lang="en-US" sz="2100" dirty="0"/>
              <a:t>When a document is generated during the ongoing case, the Case and Person(s) the document pertains to should be connected</a:t>
            </a:r>
          </a:p>
          <a:p>
            <a:r>
              <a:rPr lang="en-US" sz="2100" dirty="0"/>
              <a:t>When a document ALSO pertains to a foster parent, the Provider Case, Provider Resource, and Person(s) should be connected – IN ADDITION to the Case and Person(s) the item pertains to, such as the child and the child’s case</a:t>
            </a:r>
          </a:p>
          <a:p>
            <a:r>
              <a:rPr lang="en-US" sz="2100" dirty="0"/>
              <a:t>Traverse will list people under Connections it “thinks” you may want to connect.  Once a connection is made, you can close and go back in to see additional connections Traverse “thinks” you may want.  For example, connect dad, then go back in and see others who may be linked to dad show in the list as other possible connections. </a:t>
            </a:r>
          </a:p>
        </p:txBody>
      </p:sp>
      <p:sp>
        <p:nvSpPr>
          <p:cNvPr id="3" name="Title 2"/>
          <p:cNvSpPr>
            <a:spLocks noGrp="1"/>
          </p:cNvSpPr>
          <p:nvPr>
            <p:ph type="title"/>
          </p:nvPr>
        </p:nvSpPr>
        <p:spPr/>
        <p:txBody>
          <a:bodyPr/>
          <a:lstStyle/>
          <a:p>
            <a:r>
              <a:rPr lang="en-US" u="none" dirty="0">
                <a:solidFill>
                  <a:srgbClr val="008080"/>
                </a:solidFill>
              </a:rPr>
              <a:t>+</a:t>
            </a:r>
            <a:r>
              <a:rPr lang="en-US" dirty="0"/>
              <a:t>Connections</a:t>
            </a:r>
            <a:r>
              <a:rPr lang="en-US" u="none" dirty="0">
                <a:solidFill>
                  <a:srgbClr val="008080"/>
                </a:solidFill>
              </a:rPr>
              <a:t>-</a:t>
            </a:r>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5638800"/>
            <a:ext cx="990600" cy="93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21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Traverse is the electronic filing system that replaces paper filing folders; all case record documents are uploaded or scanned to Traverse</a:t>
            </a:r>
          </a:p>
          <a:p>
            <a:r>
              <a:rPr lang="en-US" dirty="0"/>
              <a:t>Some forms can be completed and approved in Traverse</a:t>
            </a:r>
          </a:p>
          <a:p>
            <a:r>
              <a:rPr lang="en-US" dirty="0"/>
              <a:t>Traverse receives case information                             from SACWIS</a:t>
            </a:r>
          </a:p>
          <a:p>
            <a:r>
              <a:rPr lang="en-US" dirty="0"/>
              <a:t>Traverse also has a mobile app</a:t>
            </a:r>
          </a:p>
          <a:p>
            <a:endParaRPr lang="en-US" dirty="0"/>
          </a:p>
          <a:p>
            <a:endParaRPr lang="en-US" dirty="0"/>
          </a:p>
          <a:p>
            <a:pPr marL="109728" indent="0">
              <a:buNone/>
            </a:pPr>
            <a:endParaRPr lang="en-US" dirty="0"/>
          </a:p>
        </p:txBody>
      </p:sp>
      <p:sp>
        <p:nvSpPr>
          <p:cNvPr id="3" name="Title 2"/>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scene3d>
            <a:sp3d prstMaterial="softEdge">
              <a:bevelT w="25400" h="25400"/>
            </a:sp3d>
          </a:bodyPr>
          <a:lstStyle/>
          <a:p>
            <a:r>
              <a:rPr lang="en-US" i="1" u="sng" dirty="0"/>
              <a:t>Introduction</a:t>
            </a:r>
          </a:p>
        </p:txBody>
      </p:sp>
      <p:pic>
        <p:nvPicPr>
          <p:cNvPr id="1029"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810000"/>
            <a:ext cx="2743200" cy="284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9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r>
              <a:rPr lang="en-US" sz="1800" dirty="0"/>
              <a:t>Overview Tab – Quick view of five (recent) items for People, Cases, Finished Content, Cases, In-Progress Content and Events</a:t>
            </a:r>
          </a:p>
          <a:p>
            <a:r>
              <a:rPr lang="en-US" sz="1800" dirty="0"/>
              <a:t>Cases Tab – Open and/or closed cases and intakes associated to this person</a:t>
            </a:r>
          </a:p>
          <a:p>
            <a:r>
              <a:rPr lang="en-US" sz="1800" dirty="0"/>
              <a:t>People Tab – Shows relationships to this person; Connections (potential relationships) and Mentions (potential names from content)</a:t>
            </a:r>
          </a:p>
          <a:p>
            <a:r>
              <a:rPr lang="en-US" sz="1800" dirty="0"/>
              <a:t>Events Tab – Traverse reads content connected to this person and extracts suspected events in chronological order</a:t>
            </a:r>
          </a:p>
          <a:p>
            <a:r>
              <a:rPr lang="en-US" sz="1800" dirty="0"/>
              <a:t>Content Tab – All Finished and In-Progress content connected to this person</a:t>
            </a:r>
          </a:p>
          <a:p>
            <a:r>
              <a:rPr lang="en-US" sz="1800" dirty="0"/>
              <a:t>Insights Tab – Content mapped to concepts to help understand the factors that influence a case; the bigger the word, the more prevalent it is to this person</a:t>
            </a:r>
          </a:p>
          <a:p>
            <a:r>
              <a:rPr lang="en-US" sz="1800" dirty="0"/>
              <a:t>Add – Add form, scan or upload to this person </a:t>
            </a:r>
            <a:r>
              <a:rPr lang="en-US" sz="1800" i="1" dirty="0"/>
              <a:t>(not recommended-go to Case)</a:t>
            </a:r>
          </a:p>
          <a:p>
            <a:r>
              <a:rPr lang="en-US" sz="1800" dirty="0"/>
              <a:t>Show Details – Demographic information, SACWIS Person ID and more</a:t>
            </a:r>
          </a:p>
          <a:p>
            <a:r>
              <a:rPr lang="en-US" sz="1800" dirty="0"/>
              <a:t>Add to My Board – Select while on the person to add that person to My Board for a shortcut later</a:t>
            </a:r>
          </a:p>
        </p:txBody>
      </p:sp>
      <p:sp>
        <p:nvSpPr>
          <p:cNvPr id="3" name="Title 2"/>
          <p:cNvSpPr>
            <a:spLocks noGrp="1"/>
          </p:cNvSpPr>
          <p:nvPr>
            <p:ph type="title"/>
          </p:nvPr>
        </p:nvSpPr>
        <p:spPr/>
        <p:txBody>
          <a:bodyPr/>
          <a:lstStyle/>
          <a:p>
            <a:r>
              <a:rPr lang="en-US" dirty="0">
                <a:solidFill>
                  <a:srgbClr val="990099"/>
                </a:solidFill>
              </a:rPr>
              <a:t>The Person Page</a:t>
            </a:r>
          </a:p>
        </p:txBody>
      </p:sp>
      <p:pic>
        <p:nvPicPr>
          <p:cNvPr id="5" name="Picture 4">
            <a:extLst>
              <a:ext uri="{FF2B5EF4-FFF2-40B4-BE49-F238E27FC236}">
                <a16:creationId xmlns:a16="http://schemas.microsoft.com/office/drawing/2014/main" id="{9AC3B164-5E4E-4D5E-BD03-67DECAE140EB}"/>
              </a:ext>
            </a:extLst>
          </p:cNvPr>
          <p:cNvPicPr>
            <a:picLocks noChangeAspect="1"/>
          </p:cNvPicPr>
          <p:nvPr/>
        </p:nvPicPr>
        <p:blipFill>
          <a:blip r:embed="rId2"/>
          <a:stretch>
            <a:fillRect/>
          </a:stretch>
        </p:blipFill>
        <p:spPr>
          <a:xfrm>
            <a:off x="7086600" y="5661058"/>
            <a:ext cx="685800" cy="622300"/>
          </a:xfrm>
          <a:prstGeom prst="rect">
            <a:avLst/>
          </a:prstGeom>
        </p:spPr>
      </p:pic>
    </p:spTree>
    <p:extLst>
      <p:ext uri="{BB962C8B-B14F-4D97-AF65-F5344CB8AC3E}">
        <p14:creationId xmlns:p14="http://schemas.microsoft.com/office/powerpoint/2010/main" val="110691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233672"/>
          </a:xfrm>
        </p:spPr>
        <p:txBody>
          <a:bodyPr>
            <a:normAutofit fontScale="92500" lnSpcReduction="10000"/>
          </a:bodyPr>
          <a:lstStyle/>
          <a:p>
            <a:r>
              <a:rPr lang="en-US" sz="2800" dirty="0"/>
              <a:t>Scan File – Records Clerk responsibility</a:t>
            </a:r>
          </a:p>
          <a:p>
            <a:r>
              <a:rPr lang="en-US" sz="2800" dirty="0"/>
              <a:t>Upload – Caseworkers should forward email items with attachments to their Records Clerk to upload, but case workers also have the capability to upload items</a:t>
            </a:r>
          </a:p>
          <a:p>
            <a:pPr lvl="1"/>
            <a:r>
              <a:rPr lang="en-US" sz="2400" dirty="0"/>
              <a:t>Clerical process requires emails from workers to be prioritized at the top of their inbox and uploaded to Traverse within two days and stored in an Uploaded Mail folder</a:t>
            </a:r>
          </a:p>
          <a:p>
            <a:r>
              <a:rPr lang="en-US" sz="2800" dirty="0"/>
              <a:t>Clerical Assistants upload photos, letters, faxes and more</a:t>
            </a:r>
          </a:p>
          <a:p>
            <a:r>
              <a:rPr lang="en-US" sz="2800" dirty="0"/>
              <a:t>Be sure to provide identifying information to your clerical to ensure content is connected to the correct case/person</a:t>
            </a:r>
            <a:endParaRPr lang="en-US" sz="2400" dirty="0"/>
          </a:p>
        </p:txBody>
      </p:sp>
      <p:sp>
        <p:nvSpPr>
          <p:cNvPr id="3" name="Title 2"/>
          <p:cNvSpPr>
            <a:spLocks noGrp="1"/>
          </p:cNvSpPr>
          <p:nvPr>
            <p:ph type="title"/>
          </p:nvPr>
        </p:nvSpPr>
        <p:spPr/>
        <p:txBody>
          <a:bodyPr/>
          <a:lstStyle/>
          <a:p>
            <a:r>
              <a:rPr lang="en-US" dirty="0">
                <a:solidFill>
                  <a:srgbClr val="FFC000"/>
                </a:solidFill>
              </a:rPr>
              <a:t>Add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2" r="7986"/>
          <a:stretch/>
        </p:blipFill>
        <p:spPr bwMode="auto">
          <a:xfrm>
            <a:off x="6890426" y="5181600"/>
            <a:ext cx="1828800" cy="149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343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Determine what the item is that needs to be uploaded and identify the Content Type</a:t>
            </a:r>
          </a:p>
          <a:p>
            <a:r>
              <a:rPr lang="en-US" dirty="0"/>
              <a:t>Go to the Add button on the CASE, select Upload </a:t>
            </a:r>
          </a:p>
          <a:p>
            <a:r>
              <a:rPr lang="en-US" dirty="0"/>
              <a:t>Search for and select Content Type</a:t>
            </a:r>
          </a:p>
          <a:p>
            <a:r>
              <a:rPr lang="en-US" dirty="0"/>
              <a:t>Drag the file over or select Browse to search for and select the location of the document to be uploaded</a:t>
            </a:r>
          </a:p>
          <a:p>
            <a:r>
              <a:rPr lang="en-US" dirty="0"/>
              <a:t>Choose content date, add comment if necessary, make the connections and upload the file</a:t>
            </a:r>
          </a:p>
          <a:p>
            <a:r>
              <a:rPr lang="en-US" dirty="0"/>
              <a:t>Go back and review the uploaded item to ensure the document uploaded successfully</a:t>
            </a:r>
          </a:p>
        </p:txBody>
      </p:sp>
      <p:sp>
        <p:nvSpPr>
          <p:cNvPr id="3" name="Title 2"/>
          <p:cNvSpPr>
            <a:spLocks noGrp="1"/>
          </p:cNvSpPr>
          <p:nvPr>
            <p:ph type="title"/>
          </p:nvPr>
        </p:nvSpPr>
        <p:spPr/>
        <p:txBody>
          <a:bodyPr/>
          <a:lstStyle/>
          <a:p>
            <a:r>
              <a:rPr lang="en-US" dirty="0">
                <a:solidFill>
                  <a:srgbClr val="FFC000"/>
                </a:solidFill>
              </a:rPr>
              <a:t>Add - Upload</a:t>
            </a:r>
            <a:endParaRPr lang="en-US" dirty="0"/>
          </a:p>
        </p:txBody>
      </p:sp>
    </p:spTree>
    <p:extLst>
      <p:ext uri="{BB962C8B-B14F-4D97-AF65-F5344CB8AC3E}">
        <p14:creationId xmlns:p14="http://schemas.microsoft.com/office/powerpoint/2010/main" val="2630919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Open CASE</a:t>
            </a:r>
          </a:p>
          <a:p>
            <a:r>
              <a:rPr lang="en-US" dirty="0"/>
              <a:t>Select Add Form</a:t>
            </a:r>
          </a:p>
          <a:p>
            <a:r>
              <a:rPr lang="en-US" dirty="0"/>
              <a:t>Search for form </a:t>
            </a:r>
            <a:r>
              <a:rPr lang="en-US" i="1" dirty="0"/>
              <a:t>only</a:t>
            </a:r>
            <a:r>
              <a:rPr lang="en-US" dirty="0"/>
              <a:t> under Lucas (17), JFS or ODM (10221 – Standard Authorization Form); do NOT use other county forms</a:t>
            </a:r>
          </a:p>
          <a:p>
            <a:pPr marL="365760" lvl="1" indent="-256032">
              <a:spcBef>
                <a:spcPts val="400"/>
              </a:spcBef>
              <a:buSzPct val="68000"/>
              <a:buFont typeface="Wingdings 3"/>
              <a:buChar char=""/>
            </a:pPr>
            <a:r>
              <a:rPr lang="en-US" sz="2700" dirty="0"/>
              <a:t>Add Connections</a:t>
            </a:r>
          </a:p>
          <a:p>
            <a:pPr marL="365760" lvl="1" indent="-256032">
              <a:spcBef>
                <a:spcPts val="400"/>
              </a:spcBef>
              <a:buSzPct val="68000"/>
              <a:buFont typeface="Wingdings 3"/>
              <a:buChar char=""/>
            </a:pPr>
            <a:r>
              <a:rPr lang="en-US" sz="2700" dirty="0"/>
              <a:t>Fill out fields, including all required fields; forms cannot be finished unless all required fields are completed</a:t>
            </a:r>
          </a:p>
          <a:p>
            <a:pPr marL="365760" lvl="1" indent="-256032">
              <a:spcBef>
                <a:spcPts val="400"/>
              </a:spcBef>
              <a:buSzPct val="68000"/>
              <a:buFont typeface="Wingdings 3"/>
              <a:buChar char=""/>
            </a:pPr>
            <a:r>
              <a:rPr lang="en-US" sz="2700" dirty="0"/>
              <a:t>Form can be deleted up until FINISH has been selected-but, if signed, delete signature, then delete form</a:t>
            </a:r>
          </a:p>
          <a:p>
            <a:pPr marL="365760" lvl="1" indent="-256032">
              <a:spcBef>
                <a:spcPts val="400"/>
              </a:spcBef>
              <a:buSzPct val="68000"/>
              <a:buFont typeface="Wingdings 3"/>
              <a:buChar char=""/>
            </a:pPr>
            <a:r>
              <a:rPr lang="en-US" sz="2700" dirty="0"/>
              <a:t>Form remains In-Progress until FINISHED </a:t>
            </a:r>
          </a:p>
          <a:p>
            <a:pPr marL="365760" lvl="1" indent="-256032">
              <a:spcBef>
                <a:spcPts val="400"/>
              </a:spcBef>
              <a:buSzPct val="68000"/>
              <a:buFont typeface="Wingdings 3"/>
              <a:buChar char=""/>
            </a:pPr>
            <a:r>
              <a:rPr lang="en-US" sz="2700" b="1" dirty="0">
                <a:solidFill>
                  <a:srgbClr val="7DCDFF"/>
                </a:solidFill>
                <a:effectLst>
                  <a:outerShdw blurRad="38100" dist="38100" dir="2700000" algn="tl">
                    <a:srgbClr val="000000">
                      <a:alpha val="43137"/>
                    </a:srgbClr>
                  </a:outerShdw>
                </a:effectLst>
              </a:rPr>
              <a:t>SHARE</a:t>
            </a:r>
            <a:r>
              <a:rPr lang="en-US" sz="2700" dirty="0"/>
              <a:t> a form that is In-Progress to obtain approval/signature</a:t>
            </a:r>
          </a:p>
          <a:p>
            <a:pPr marL="365760" lvl="1" indent="-256032">
              <a:spcBef>
                <a:spcPts val="400"/>
              </a:spcBef>
              <a:buSzPct val="68000"/>
              <a:buFont typeface="Wingdings 3"/>
              <a:buChar char=""/>
            </a:pPr>
            <a:r>
              <a:rPr lang="en-US" sz="2700" dirty="0"/>
              <a:t>Once a form is FINISHED, it becomes permanent case record and is uploaded automatically to the correct Content Type; can only be deleted by request </a:t>
            </a:r>
          </a:p>
          <a:p>
            <a:pPr marL="365760" lvl="1" indent="-256032">
              <a:spcBef>
                <a:spcPts val="400"/>
              </a:spcBef>
              <a:buSzPct val="68000"/>
              <a:buFont typeface="Wingdings 3"/>
              <a:buChar char=""/>
            </a:pPr>
            <a:r>
              <a:rPr lang="en-US" sz="2700" dirty="0"/>
              <a:t>Comments can be added after the form is FINISHED</a:t>
            </a:r>
          </a:p>
          <a:p>
            <a:pPr marL="365760" lvl="1" indent="-256032">
              <a:spcBef>
                <a:spcPts val="400"/>
              </a:spcBef>
              <a:buSzPct val="68000"/>
              <a:buFont typeface="Wingdings 3"/>
              <a:buChar char=""/>
            </a:pPr>
            <a:endParaRPr lang="en-US" sz="2700" dirty="0"/>
          </a:p>
          <a:p>
            <a:pPr marL="365760" lvl="1" indent="-256032">
              <a:spcBef>
                <a:spcPts val="400"/>
              </a:spcBef>
              <a:buSzPct val="68000"/>
              <a:buFont typeface="Wingdings 3"/>
              <a:buChar char=""/>
            </a:pPr>
            <a:endParaRPr lang="en-US" sz="2700" dirty="0"/>
          </a:p>
          <a:p>
            <a:pPr lvl="1"/>
            <a:endParaRPr lang="en-US" dirty="0"/>
          </a:p>
          <a:p>
            <a:pPr lvl="1"/>
            <a:endParaRPr lang="en-US" dirty="0"/>
          </a:p>
        </p:txBody>
      </p:sp>
      <p:sp>
        <p:nvSpPr>
          <p:cNvPr id="3" name="Title 2"/>
          <p:cNvSpPr>
            <a:spLocks noGrp="1"/>
          </p:cNvSpPr>
          <p:nvPr>
            <p:ph type="title"/>
          </p:nvPr>
        </p:nvSpPr>
        <p:spPr/>
        <p:txBody>
          <a:bodyPr/>
          <a:lstStyle/>
          <a:p>
            <a:r>
              <a:rPr lang="en-US" dirty="0">
                <a:solidFill>
                  <a:srgbClr val="FFC000"/>
                </a:solidFill>
              </a:rPr>
              <a:t>Add - Form</a:t>
            </a:r>
          </a:p>
        </p:txBody>
      </p:sp>
    </p:spTree>
    <p:extLst>
      <p:ext uri="{BB962C8B-B14F-4D97-AF65-F5344CB8AC3E}">
        <p14:creationId xmlns:p14="http://schemas.microsoft.com/office/powerpoint/2010/main" val="248064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85000" lnSpcReduction="10000"/>
          </a:bodyPr>
          <a:lstStyle/>
          <a:p>
            <a:r>
              <a:rPr lang="en-US" sz="2000" dirty="0"/>
              <a:t>Share a form created in Traverse when approval or review is needed by another person (supervisor)</a:t>
            </a:r>
          </a:p>
          <a:p>
            <a:r>
              <a:rPr lang="en-US" sz="2000" dirty="0"/>
              <a:t>Select the Notes tab on the form to mention the other person’s name by typing the @ symbol and the person’s name</a:t>
            </a:r>
          </a:p>
          <a:p>
            <a:pPr marL="365760" lvl="1" indent="-256032">
              <a:spcBef>
                <a:spcPts val="400"/>
              </a:spcBef>
              <a:buSzPct val="68000"/>
              <a:buFont typeface="Wingdings 3"/>
              <a:buChar char=""/>
            </a:pPr>
            <a:r>
              <a:rPr lang="en-US" sz="2000" dirty="0"/>
              <a:t>The other user will receive a notification in Traverse immediately, if they have Traverse open; otherwise, an email will be sent to them within 20 minutes</a:t>
            </a:r>
          </a:p>
          <a:p>
            <a:pPr marL="365760" lvl="1" indent="-256032">
              <a:spcBef>
                <a:spcPts val="400"/>
              </a:spcBef>
              <a:buSzPct val="68000"/>
              <a:buFont typeface="Wingdings 3"/>
              <a:buChar char=""/>
            </a:pPr>
            <a:r>
              <a:rPr lang="en-US" sz="2000" dirty="0"/>
              <a:t>Before the other user makes a change or signs a form, they must Take Edit Control of the form and then Release Edit Control to send it back to the creator</a:t>
            </a:r>
          </a:p>
          <a:p>
            <a:pPr marL="365760" lvl="1" indent="-256032">
              <a:spcBef>
                <a:spcPts val="400"/>
              </a:spcBef>
              <a:buSzPct val="68000"/>
              <a:buFont typeface="Wingdings 3"/>
              <a:buChar char=""/>
            </a:pPr>
            <a:r>
              <a:rPr lang="en-US" sz="2000" dirty="0"/>
              <a:t>A form cannot be changed once a signature has been applied; delete the signature to make a change and share it again, if needed</a:t>
            </a:r>
          </a:p>
          <a:p>
            <a:pPr marL="365760" lvl="1" indent="-256032">
              <a:spcBef>
                <a:spcPts val="400"/>
              </a:spcBef>
              <a:buSzPct val="68000"/>
              <a:buFont typeface="Wingdings 3"/>
              <a:buChar char=""/>
            </a:pPr>
            <a:r>
              <a:rPr lang="en-US" sz="2000" dirty="0"/>
              <a:t>The creator will find the In-Progress form on their own Landing Page or In-Progress content on the case content page</a:t>
            </a:r>
          </a:p>
          <a:p>
            <a:pPr marL="365760" lvl="1" indent="-256032">
              <a:spcBef>
                <a:spcPts val="400"/>
              </a:spcBef>
              <a:buSzPct val="68000"/>
              <a:buFont typeface="Wingdings 3"/>
              <a:buChar char=""/>
            </a:pPr>
            <a:r>
              <a:rPr lang="en-US" sz="2000" dirty="0"/>
              <a:t>The creator will Take Back Edit Control and share it with another, or select the Finish button if the form and approval process is complete</a:t>
            </a:r>
          </a:p>
          <a:p>
            <a:pPr marL="365760" lvl="1" indent="-256032">
              <a:spcBef>
                <a:spcPts val="400"/>
              </a:spcBef>
              <a:buSzPct val="68000"/>
              <a:buFont typeface="Wingdings 3"/>
              <a:buChar char=""/>
            </a:pPr>
            <a:r>
              <a:rPr lang="en-US" sz="2000" dirty="0"/>
              <a:t>To edit forms in the Mobile app, the user must have edit control in the web program</a:t>
            </a:r>
          </a:p>
          <a:p>
            <a:pPr marL="365760" lvl="1" indent="-256032">
              <a:spcBef>
                <a:spcPts val="400"/>
              </a:spcBef>
              <a:buSzPct val="68000"/>
              <a:buFont typeface="Wingdings 3"/>
              <a:buChar char=""/>
            </a:pPr>
            <a:r>
              <a:rPr lang="en-US" sz="2000" dirty="0"/>
              <a:t>When the Lucas County Request for Funds is Finished, the creator must email </a:t>
            </a:r>
            <a:r>
              <a:rPr lang="en-US" sz="2000" u="sng" dirty="0"/>
              <a:t>JFS Lucaskids-Fiscal</a:t>
            </a:r>
            <a:r>
              <a:rPr lang="en-US" sz="2000" dirty="0"/>
              <a:t> with the case information to be processed</a:t>
            </a:r>
          </a:p>
        </p:txBody>
      </p:sp>
      <p:sp>
        <p:nvSpPr>
          <p:cNvPr id="3" name="Title 2"/>
          <p:cNvSpPr>
            <a:spLocks noGrp="1"/>
          </p:cNvSpPr>
          <p:nvPr>
            <p:ph type="title"/>
          </p:nvPr>
        </p:nvSpPr>
        <p:spPr/>
        <p:txBody>
          <a:bodyPr/>
          <a:lstStyle/>
          <a:p>
            <a:r>
              <a:rPr lang="en-US" dirty="0">
                <a:solidFill>
                  <a:srgbClr val="7DCDFF"/>
                </a:solidFill>
              </a:rPr>
              <a:t>Sharing Forms</a:t>
            </a:r>
          </a:p>
        </p:txBody>
      </p:sp>
    </p:spTree>
    <p:extLst>
      <p:ext uri="{BB962C8B-B14F-4D97-AF65-F5344CB8AC3E}">
        <p14:creationId xmlns:p14="http://schemas.microsoft.com/office/powerpoint/2010/main" val="172000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34287-A003-40FD-80CA-D42354C41CE8}"/>
              </a:ext>
            </a:extLst>
          </p:cNvPr>
          <p:cNvSpPr>
            <a:spLocks noGrp="1"/>
          </p:cNvSpPr>
          <p:nvPr>
            <p:ph idx="1"/>
          </p:nvPr>
        </p:nvSpPr>
        <p:spPr/>
        <p:txBody>
          <a:bodyPr>
            <a:normAutofit fontScale="92500" lnSpcReduction="10000"/>
          </a:bodyPr>
          <a:lstStyle/>
          <a:p>
            <a:r>
              <a:rPr lang="en-US" dirty="0"/>
              <a:t>Items are In-Progress until they are Finished in Traverse</a:t>
            </a:r>
          </a:p>
          <a:p>
            <a:r>
              <a:rPr lang="en-US" dirty="0"/>
              <a:t>In-Progress Content you created can be found on your landing page or case or person content page</a:t>
            </a:r>
          </a:p>
          <a:p>
            <a:r>
              <a:rPr lang="en-US" dirty="0"/>
              <a:t>These items can be seen by others, and edited by anyone who has access and selects Take Edit Control of a form</a:t>
            </a:r>
          </a:p>
          <a:p>
            <a:r>
              <a:rPr lang="en-US" dirty="0"/>
              <a:t>Notes can be added to the reviewer who is mentioned with the @ symbol </a:t>
            </a:r>
          </a:p>
          <a:p>
            <a:r>
              <a:rPr lang="en-US" dirty="0"/>
              <a:t>The person who created the form, or a person who was mentioned in the form can Finish the form</a:t>
            </a:r>
          </a:p>
          <a:p>
            <a:r>
              <a:rPr lang="en-US" dirty="0"/>
              <a:t>If someone other than the creator finishes a form, the creator will receive a notification</a:t>
            </a:r>
          </a:p>
        </p:txBody>
      </p:sp>
      <p:sp>
        <p:nvSpPr>
          <p:cNvPr id="3" name="Title 2">
            <a:extLst>
              <a:ext uri="{FF2B5EF4-FFF2-40B4-BE49-F238E27FC236}">
                <a16:creationId xmlns:a16="http://schemas.microsoft.com/office/drawing/2014/main" id="{00C4120B-0152-4BD5-A891-DE0B35194825}"/>
              </a:ext>
            </a:extLst>
          </p:cNvPr>
          <p:cNvSpPr>
            <a:spLocks noGrp="1"/>
          </p:cNvSpPr>
          <p:nvPr>
            <p:ph type="title"/>
          </p:nvPr>
        </p:nvSpPr>
        <p:spPr/>
        <p:txBody>
          <a:bodyPr/>
          <a:lstStyle/>
          <a:p>
            <a:r>
              <a:rPr lang="en-US" dirty="0"/>
              <a:t>In-Progress</a:t>
            </a:r>
          </a:p>
        </p:txBody>
      </p:sp>
    </p:spTree>
    <p:extLst>
      <p:ext uri="{BB962C8B-B14F-4D97-AF65-F5344CB8AC3E}">
        <p14:creationId xmlns:p14="http://schemas.microsoft.com/office/powerpoint/2010/main" val="1960766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a form is created and finished in Traverse, a duplicate form can be created to avoid typing the information a second time</a:t>
            </a:r>
          </a:p>
          <a:p>
            <a:r>
              <a:rPr lang="en-US" dirty="0"/>
              <a:t>For example, use this feature to create a  JFS 1616 Social and Medical History form for multiple children or when an update is needed to an existing form created in Traverse, such as a Lucas County Child Study Inventory</a:t>
            </a:r>
          </a:p>
        </p:txBody>
      </p:sp>
      <p:sp>
        <p:nvSpPr>
          <p:cNvPr id="3" name="Title 2"/>
          <p:cNvSpPr>
            <a:spLocks noGrp="1"/>
          </p:cNvSpPr>
          <p:nvPr>
            <p:ph type="title"/>
          </p:nvPr>
        </p:nvSpPr>
        <p:spPr/>
        <p:txBody>
          <a:bodyPr/>
          <a:lstStyle/>
          <a:p>
            <a:r>
              <a:rPr lang="en-US" dirty="0"/>
              <a:t>Copy &amp; Create a New Form</a:t>
            </a:r>
          </a:p>
        </p:txBody>
      </p:sp>
    </p:spTree>
    <p:extLst>
      <p:ext uri="{BB962C8B-B14F-4D97-AF65-F5344CB8AC3E}">
        <p14:creationId xmlns:p14="http://schemas.microsoft.com/office/powerpoint/2010/main" val="120360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F57FE-FDFD-4B8B-A1B8-296F9D638944}"/>
              </a:ext>
            </a:extLst>
          </p:cNvPr>
          <p:cNvSpPr>
            <a:spLocks noGrp="1"/>
          </p:cNvSpPr>
          <p:nvPr>
            <p:ph idx="1"/>
          </p:nvPr>
        </p:nvSpPr>
        <p:spPr>
          <a:xfrm>
            <a:off x="457200" y="1481328"/>
            <a:ext cx="8458200" cy="5224272"/>
          </a:xfrm>
        </p:spPr>
        <p:txBody>
          <a:bodyPr>
            <a:normAutofit fontScale="77500" lnSpcReduction="20000"/>
          </a:bodyPr>
          <a:lstStyle/>
          <a:p>
            <a:pPr>
              <a:lnSpc>
                <a:spcPct val="120000"/>
              </a:lnSpc>
              <a:spcBef>
                <a:spcPts val="0"/>
              </a:spcBef>
            </a:pPr>
            <a:r>
              <a:rPr lang="en-US" dirty="0"/>
              <a:t>The bell icon to the right of the search bar is the Notification Center</a:t>
            </a:r>
          </a:p>
          <a:p>
            <a:pPr>
              <a:lnSpc>
                <a:spcPct val="120000"/>
              </a:lnSpc>
              <a:spcBef>
                <a:spcPts val="0"/>
              </a:spcBef>
            </a:pPr>
            <a:r>
              <a:rPr lang="en-US" dirty="0"/>
              <a:t>These notifications can be filtered by sender, notification type, and read/unread status</a:t>
            </a:r>
          </a:p>
          <a:p>
            <a:pPr>
              <a:lnSpc>
                <a:spcPct val="120000"/>
              </a:lnSpc>
              <a:spcBef>
                <a:spcPts val="0"/>
              </a:spcBef>
            </a:pPr>
            <a:r>
              <a:rPr lang="en-US" dirty="0"/>
              <a:t>The user can select or filter items and mark them as read or delete them</a:t>
            </a:r>
          </a:p>
          <a:p>
            <a:pPr>
              <a:lnSpc>
                <a:spcPct val="120000"/>
              </a:lnSpc>
              <a:spcBef>
                <a:spcPts val="0"/>
              </a:spcBef>
            </a:pPr>
            <a:r>
              <a:rPr lang="en-US" dirty="0"/>
              <a:t>Notifications are received when you are mentioned in a form, a form is handed off to you from the mobile app, someone released edit control back to you, a form you created has been finished by another, or a bulk download you initiated is ready</a:t>
            </a:r>
          </a:p>
          <a:p>
            <a:pPr>
              <a:lnSpc>
                <a:spcPct val="120000"/>
              </a:lnSpc>
              <a:spcBef>
                <a:spcPts val="0"/>
              </a:spcBef>
            </a:pPr>
            <a:r>
              <a:rPr lang="en-US" dirty="0"/>
              <a:t>When you receive any of these notifications, a red badge will appear on the notification center</a:t>
            </a:r>
          </a:p>
          <a:p>
            <a:pPr>
              <a:lnSpc>
                <a:spcPct val="120000"/>
              </a:lnSpc>
              <a:spcBef>
                <a:spcPts val="0"/>
              </a:spcBef>
            </a:pPr>
            <a:r>
              <a:rPr lang="en-US" dirty="0"/>
              <a:t>For form-related notifications, an email with a link to the form will also be sent if the user has not already opened it in Traverse after 15–20 minutes</a:t>
            </a:r>
          </a:p>
        </p:txBody>
      </p:sp>
      <p:sp>
        <p:nvSpPr>
          <p:cNvPr id="3" name="Title 2">
            <a:extLst>
              <a:ext uri="{FF2B5EF4-FFF2-40B4-BE49-F238E27FC236}">
                <a16:creationId xmlns:a16="http://schemas.microsoft.com/office/drawing/2014/main" id="{C8791560-1C90-4896-980D-ED055AA0D435}"/>
              </a:ext>
            </a:extLst>
          </p:cNvPr>
          <p:cNvSpPr>
            <a:spLocks noGrp="1"/>
          </p:cNvSpPr>
          <p:nvPr>
            <p:ph type="title"/>
          </p:nvPr>
        </p:nvSpPr>
        <p:spPr/>
        <p:txBody>
          <a:bodyPr/>
          <a:lstStyle/>
          <a:p>
            <a:r>
              <a:rPr lang="en-US" dirty="0"/>
              <a:t>Notification Center</a:t>
            </a:r>
          </a:p>
        </p:txBody>
      </p:sp>
      <p:pic>
        <p:nvPicPr>
          <p:cNvPr id="6" name="Picture 5">
            <a:extLst>
              <a:ext uri="{FF2B5EF4-FFF2-40B4-BE49-F238E27FC236}">
                <a16:creationId xmlns:a16="http://schemas.microsoft.com/office/drawing/2014/main" id="{E2788720-5B85-4767-B703-276C4F82D832}"/>
              </a:ext>
            </a:extLst>
          </p:cNvPr>
          <p:cNvPicPr>
            <a:picLocks noChangeAspect="1"/>
          </p:cNvPicPr>
          <p:nvPr/>
        </p:nvPicPr>
        <p:blipFill rotWithShape="1">
          <a:blip r:embed="rId2"/>
          <a:srcRect l="60387" r="11911" b="30955"/>
          <a:stretch/>
        </p:blipFill>
        <p:spPr>
          <a:xfrm>
            <a:off x="7704306" y="5713102"/>
            <a:ext cx="990600" cy="897822"/>
          </a:xfrm>
          <a:prstGeom prst="rect">
            <a:avLst/>
          </a:prstGeom>
        </p:spPr>
      </p:pic>
    </p:spTree>
    <p:extLst>
      <p:ext uri="{BB962C8B-B14F-4D97-AF65-F5344CB8AC3E}">
        <p14:creationId xmlns:p14="http://schemas.microsoft.com/office/powerpoint/2010/main" val="347864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764" y="4191000"/>
            <a:ext cx="8229600" cy="1143000"/>
          </a:xfrm>
        </p:spPr>
        <p:txBody>
          <a:bodyPr/>
          <a:lstStyle/>
          <a:p>
            <a:pPr algn="ctr"/>
            <a:r>
              <a:rPr lang="en-US" u="none" dirty="0"/>
              <a:t>Mobile App</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55980" y="1447800"/>
            <a:ext cx="4339168" cy="2415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605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Download Traverse Mobile from the Software Center if the program is not already installed</a:t>
            </a:r>
          </a:p>
          <a:p>
            <a:r>
              <a:rPr lang="en-US" dirty="0"/>
              <a:t>Mobile can only be used after a successful login to Traverse Web</a:t>
            </a:r>
          </a:p>
          <a:p>
            <a:r>
              <a:rPr lang="en-US" dirty="0"/>
              <a:t>The login name and password is the same as web</a:t>
            </a:r>
          </a:p>
          <a:p>
            <a:r>
              <a:rPr lang="en-US" dirty="0"/>
              <a:t>On initial login, the app must be allowed to update so all forms and features are downloaded; this may take some time and is not complete until the status icon stops spinning</a:t>
            </a:r>
          </a:p>
          <a:p>
            <a:r>
              <a:rPr lang="en-US" dirty="0"/>
              <a:t>After the initial sync, case content can be     downloaded	</a:t>
            </a:r>
          </a:p>
        </p:txBody>
      </p:sp>
      <p:sp>
        <p:nvSpPr>
          <p:cNvPr id="3" name="Title 2"/>
          <p:cNvSpPr>
            <a:spLocks noGrp="1"/>
          </p:cNvSpPr>
          <p:nvPr>
            <p:ph type="title"/>
          </p:nvPr>
        </p:nvSpPr>
        <p:spPr/>
        <p:txBody>
          <a:bodyPr/>
          <a:lstStyle/>
          <a:p>
            <a:r>
              <a:rPr lang="en-US" dirty="0"/>
              <a:t>Traverse Mobile</a:t>
            </a:r>
          </a:p>
        </p:txBody>
      </p:sp>
      <p:pic>
        <p:nvPicPr>
          <p:cNvPr id="5" name="Picture 4">
            <a:extLst>
              <a:ext uri="{FF2B5EF4-FFF2-40B4-BE49-F238E27FC236}">
                <a16:creationId xmlns:a16="http://schemas.microsoft.com/office/drawing/2014/main" id="{DC8BC842-940A-4951-98C2-A3493C9ED415}"/>
              </a:ext>
            </a:extLst>
          </p:cNvPr>
          <p:cNvPicPr>
            <a:picLocks noChangeAspect="1"/>
          </p:cNvPicPr>
          <p:nvPr/>
        </p:nvPicPr>
        <p:blipFill>
          <a:blip r:embed="rId2"/>
          <a:stretch>
            <a:fillRect/>
          </a:stretch>
        </p:blipFill>
        <p:spPr>
          <a:xfrm>
            <a:off x="7315200" y="4997933"/>
            <a:ext cx="1133633" cy="1619476"/>
          </a:xfrm>
          <a:prstGeom prst="rect">
            <a:avLst/>
          </a:prstGeom>
        </p:spPr>
      </p:pic>
    </p:spTree>
    <p:extLst>
      <p:ext uri="{BB962C8B-B14F-4D97-AF65-F5344CB8AC3E}">
        <p14:creationId xmlns:p14="http://schemas.microsoft.com/office/powerpoint/2010/main" val="52964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An item maintained as part of the permanent case record is Case Content</a:t>
            </a:r>
          </a:p>
          <a:p>
            <a:pPr lvl="1"/>
            <a:r>
              <a:rPr lang="en-US" dirty="0"/>
              <a:t>Criminal records; letters; report cards; requests for funds; court orders; photos; hospital records; care agreements; progress reports, etc.</a:t>
            </a:r>
          </a:p>
          <a:p>
            <a:r>
              <a:rPr lang="en-US" dirty="0"/>
              <a:t>This Case Content is organized by Content Type</a:t>
            </a:r>
          </a:p>
          <a:p>
            <a:pPr lvl="1"/>
            <a:r>
              <a:rPr lang="en-US" dirty="0"/>
              <a:t>Background Check; Correspondence; Education; Financial; Legal; Media; Physical Health; Placement; Service Provider, etc.  </a:t>
            </a:r>
          </a:p>
          <a:p>
            <a:r>
              <a:rPr lang="en-US" dirty="0"/>
              <a:t>Forms finished in Traverse are automatically added to Case Content</a:t>
            </a:r>
          </a:p>
        </p:txBody>
      </p:sp>
      <p:sp>
        <p:nvSpPr>
          <p:cNvPr id="3" name="Title 2"/>
          <p:cNvSpPr>
            <a:spLocks noGrp="1"/>
          </p:cNvSpPr>
          <p:nvPr>
            <p:ph type="title"/>
          </p:nvPr>
        </p:nvSpPr>
        <p:spPr/>
        <p:txBody>
          <a:bodyPr/>
          <a:lstStyle/>
          <a:p>
            <a:r>
              <a:rPr lang="en-US" dirty="0"/>
              <a:t>Case Content</a:t>
            </a:r>
          </a:p>
        </p:txBody>
      </p:sp>
    </p:spTree>
    <p:extLst>
      <p:ext uri="{BB962C8B-B14F-4D97-AF65-F5344CB8AC3E}">
        <p14:creationId xmlns:p14="http://schemas.microsoft.com/office/powerpoint/2010/main" val="271491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Selecting the “mountains” or </a:t>
            </a:r>
            <a:r>
              <a:rPr lang="en-US" i="1" dirty="0"/>
              <a:t>Cases</a:t>
            </a:r>
            <a:r>
              <a:rPr lang="en-US" dirty="0"/>
              <a:t> will take you to your home page in Traverse Mobile</a:t>
            </a:r>
          </a:p>
          <a:p>
            <a:r>
              <a:rPr lang="en-US" dirty="0"/>
              <a:t>Here, you see cases synced (downloaded) to mobile – NONE at first login</a:t>
            </a:r>
          </a:p>
          <a:p>
            <a:r>
              <a:rPr lang="en-US" dirty="0"/>
              <a:t>Select </a:t>
            </a:r>
            <a:r>
              <a:rPr lang="en-US" i="1" dirty="0"/>
              <a:t>Manage Synced Cases </a:t>
            </a:r>
            <a:r>
              <a:rPr lang="en-US" dirty="0"/>
              <a:t>to add a case to your device</a:t>
            </a:r>
          </a:p>
          <a:p>
            <a:endParaRPr lang="en-US" dirty="0"/>
          </a:p>
        </p:txBody>
      </p:sp>
      <p:sp>
        <p:nvSpPr>
          <p:cNvPr id="3" name="Title 2"/>
          <p:cNvSpPr>
            <a:spLocks noGrp="1"/>
          </p:cNvSpPr>
          <p:nvPr>
            <p:ph type="title"/>
          </p:nvPr>
        </p:nvSpPr>
        <p:spPr/>
        <p:txBody>
          <a:bodyPr>
            <a:normAutofit/>
          </a:bodyPr>
          <a:lstStyle/>
          <a:p>
            <a:r>
              <a:rPr lang="en-US" dirty="0"/>
              <a:t>My Cases</a:t>
            </a:r>
          </a:p>
        </p:txBody>
      </p:sp>
      <p:grpSp>
        <p:nvGrpSpPr>
          <p:cNvPr id="16" name="Group 15"/>
          <p:cNvGrpSpPr/>
          <p:nvPr/>
        </p:nvGrpSpPr>
        <p:grpSpPr>
          <a:xfrm>
            <a:off x="3742795" y="3721450"/>
            <a:ext cx="4800600" cy="2922845"/>
            <a:chOff x="0" y="0"/>
            <a:chExt cx="5486400" cy="3368842"/>
          </a:xfrm>
        </p:grpSpPr>
        <p:pic>
          <p:nvPicPr>
            <p:cNvPr id="17" name="Picture 16"/>
            <p:cNvPicPr/>
            <p:nvPr/>
          </p:nvPicPr>
          <p:blipFill rotWithShape="1">
            <a:blip r:embed="rId2" cstate="print">
              <a:extLst>
                <a:ext uri="{28A0092B-C50C-407E-A947-70E740481C1C}">
                  <a14:useLocalDpi xmlns:a14="http://schemas.microsoft.com/office/drawing/2010/main" val="0"/>
                </a:ext>
              </a:extLst>
            </a:blip>
            <a:srcRect r="-1241" b="1905"/>
            <a:stretch/>
          </p:blipFill>
          <p:spPr>
            <a:xfrm>
              <a:off x="0" y="0"/>
              <a:ext cx="5486400" cy="3368842"/>
            </a:xfrm>
            <a:prstGeom prst="rect">
              <a:avLst/>
            </a:prstGeom>
          </p:spPr>
        </p:pic>
        <p:sp>
          <p:nvSpPr>
            <p:cNvPr id="18" name="Rounded Rectangle 17"/>
            <p:cNvSpPr/>
            <p:nvPr/>
          </p:nvSpPr>
          <p:spPr>
            <a:xfrm>
              <a:off x="686894" y="516264"/>
              <a:ext cx="420011" cy="135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ounded Rectangle 18"/>
            <p:cNvSpPr/>
            <p:nvPr/>
          </p:nvSpPr>
          <p:spPr>
            <a:xfrm>
              <a:off x="638768" y="1426289"/>
              <a:ext cx="4532624"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a:off x="726270" y="1697546"/>
              <a:ext cx="716915"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ounded Rectangle 20"/>
            <p:cNvSpPr/>
            <p:nvPr/>
          </p:nvSpPr>
          <p:spPr>
            <a:xfrm>
              <a:off x="634393" y="2030056"/>
              <a:ext cx="4470965"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p:nvSpPr>
          <p:spPr>
            <a:xfrm>
              <a:off x="726270" y="2305688"/>
              <a:ext cx="717520"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ounded Rectangle 22"/>
            <p:cNvSpPr/>
            <p:nvPr/>
          </p:nvSpPr>
          <p:spPr>
            <a:xfrm>
              <a:off x="638768" y="2625072"/>
              <a:ext cx="4466997"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ounded Rectangle 23"/>
            <p:cNvSpPr/>
            <p:nvPr/>
          </p:nvSpPr>
          <p:spPr>
            <a:xfrm>
              <a:off x="726270" y="1106905"/>
              <a:ext cx="490013"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ounded Rectangle 24"/>
            <p:cNvSpPr/>
            <p:nvPr/>
          </p:nvSpPr>
          <p:spPr>
            <a:xfrm>
              <a:off x="608142" y="835648"/>
              <a:ext cx="4496651"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6" name="Oval 25"/>
          <p:cNvSpPr/>
          <p:nvPr/>
        </p:nvSpPr>
        <p:spPr>
          <a:xfrm>
            <a:off x="3531637" y="3814808"/>
            <a:ext cx="685800" cy="551596"/>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Oval 26"/>
          <p:cNvSpPr/>
          <p:nvPr/>
        </p:nvSpPr>
        <p:spPr>
          <a:xfrm>
            <a:off x="7315200" y="3754699"/>
            <a:ext cx="13716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26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267596" y="2395705"/>
            <a:ext cx="6761207" cy="3519911"/>
            <a:chOff x="0" y="0"/>
            <a:chExt cx="5486400" cy="3368842"/>
          </a:xfrm>
        </p:grpSpPr>
        <p:pic>
          <p:nvPicPr>
            <p:cNvPr id="34" name="Picture 33"/>
            <p:cNvPicPr/>
            <p:nvPr/>
          </p:nvPicPr>
          <p:blipFill rotWithShape="1">
            <a:blip r:embed="rId2" cstate="print">
              <a:extLst>
                <a:ext uri="{28A0092B-C50C-407E-A947-70E740481C1C}">
                  <a14:useLocalDpi xmlns:a14="http://schemas.microsoft.com/office/drawing/2010/main" val="0"/>
                </a:ext>
              </a:extLst>
            </a:blip>
            <a:srcRect r="-1241" b="1905"/>
            <a:stretch/>
          </p:blipFill>
          <p:spPr>
            <a:xfrm>
              <a:off x="0" y="0"/>
              <a:ext cx="5486400" cy="3368842"/>
            </a:xfrm>
            <a:prstGeom prst="rect">
              <a:avLst/>
            </a:prstGeom>
          </p:spPr>
        </p:pic>
        <p:sp>
          <p:nvSpPr>
            <p:cNvPr id="35" name="Rounded Rectangle 34"/>
            <p:cNvSpPr/>
            <p:nvPr/>
          </p:nvSpPr>
          <p:spPr>
            <a:xfrm>
              <a:off x="686894" y="516264"/>
              <a:ext cx="420011" cy="13562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Rounded Rectangle 35"/>
            <p:cNvSpPr/>
            <p:nvPr/>
          </p:nvSpPr>
          <p:spPr>
            <a:xfrm>
              <a:off x="638768" y="1426289"/>
              <a:ext cx="4532624"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ounded Rectangle 36"/>
            <p:cNvSpPr/>
            <p:nvPr/>
          </p:nvSpPr>
          <p:spPr>
            <a:xfrm>
              <a:off x="726270" y="1697546"/>
              <a:ext cx="716915"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ounded Rectangle 37"/>
            <p:cNvSpPr/>
            <p:nvPr/>
          </p:nvSpPr>
          <p:spPr>
            <a:xfrm>
              <a:off x="634393" y="2030056"/>
              <a:ext cx="4470965"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Rounded Rectangle 38"/>
            <p:cNvSpPr/>
            <p:nvPr/>
          </p:nvSpPr>
          <p:spPr>
            <a:xfrm>
              <a:off x="726270" y="2305688"/>
              <a:ext cx="717520"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ounded Rectangle 39"/>
            <p:cNvSpPr/>
            <p:nvPr/>
          </p:nvSpPr>
          <p:spPr>
            <a:xfrm>
              <a:off x="638768" y="2625072"/>
              <a:ext cx="4466997"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ounded Rectangle 40"/>
            <p:cNvSpPr/>
            <p:nvPr/>
          </p:nvSpPr>
          <p:spPr>
            <a:xfrm>
              <a:off x="726270" y="1106905"/>
              <a:ext cx="490013"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ounded Rectangle 41"/>
            <p:cNvSpPr/>
            <p:nvPr/>
          </p:nvSpPr>
          <p:spPr>
            <a:xfrm>
              <a:off x="608142" y="835648"/>
              <a:ext cx="4496651" cy="13525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Content Placeholder 1"/>
          <p:cNvSpPr>
            <a:spLocks noGrp="1"/>
          </p:cNvSpPr>
          <p:nvPr>
            <p:ph idx="1"/>
          </p:nvPr>
        </p:nvSpPr>
        <p:spPr/>
        <p:txBody>
          <a:bodyPr/>
          <a:lstStyle/>
          <a:p>
            <a:r>
              <a:rPr lang="en-US" dirty="0"/>
              <a:t>When you select </a:t>
            </a:r>
            <a:r>
              <a:rPr lang="en-US" i="1" dirty="0"/>
              <a:t>Manage Synced Cases</a:t>
            </a:r>
            <a:r>
              <a:rPr lang="en-US" dirty="0"/>
              <a:t>, you will see nothing at first login.  Select </a:t>
            </a:r>
            <a:r>
              <a:rPr lang="en-US" i="1" dirty="0"/>
              <a:t>Add a Case</a:t>
            </a:r>
            <a:r>
              <a:rPr lang="en-US" dirty="0"/>
              <a:t> </a:t>
            </a:r>
            <a:endParaRPr lang="en-US" i="1" dirty="0"/>
          </a:p>
        </p:txBody>
      </p:sp>
      <p:sp>
        <p:nvSpPr>
          <p:cNvPr id="3" name="Title 2"/>
          <p:cNvSpPr>
            <a:spLocks noGrp="1"/>
          </p:cNvSpPr>
          <p:nvPr>
            <p:ph type="title"/>
          </p:nvPr>
        </p:nvSpPr>
        <p:spPr/>
        <p:txBody>
          <a:bodyPr/>
          <a:lstStyle/>
          <a:p>
            <a:r>
              <a:rPr lang="en-US" dirty="0"/>
              <a:t>Manage Synced Cases</a:t>
            </a:r>
          </a:p>
        </p:txBody>
      </p:sp>
      <p:grpSp>
        <p:nvGrpSpPr>
          <p:cNvPr id="5" name="Group 4"/>
          <p:cNvGrpSpPr/>
          <p:nvPr/>
        </p:nvGrpSpPr>
        <p:grpSpPr>
          <a:xfrm>
            <a:off x="3473910" y="3201607"/>
            <a:ext cx="4554893" cy="3373583"/>
            <a:chOff x="0" y="0"/>
            <a:chExt cx="5486400" cy="3430094"/>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0"/>
              <a:ext cx="5486400" cy="3430094"/>
            </a:xfrm>
            <a:prstGeom prst="rect">
              <a:avLst/>
            </a:prstGeom>
          </p:spPr>
        </p:pic>
        <p:sp>
          <p:nvSpPr>
            <p:cNvPr id="7" name="Rounded Rectangle 6"/>
            <p:cNvSpPr/>
            <p:nvPr/>
          </p:nvSpPr>
          <p:spPr>
            <a:xfrm>
              <a:off x="78752" y="1080654"/>
              <a:ext cx="861899"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153129" y="2065056"/>
              <a:ext cx="86169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179380" y="1290660"/>
              <a:ext cx="4747005" cy="787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135629" y="1583793"/>
              <a:ext cx="86169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153129" y="2555070"/>
              <a:ext cx="86169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135629" y="1763173"/>
              <a:ext cx="4746625" cy="787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179380" y="2270687"/>
              <a:ext cx="4746625" cy="787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p:nvSpPr>
          <p:spPr>
            <a:xfrm>
              <a:off x="135629" y="2695074"/>
              <a:ext cx="4746625" cy="787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5" name="Oval 44"/>
          <p:cNvSpPr/>
          <p:nvPr/>
        </p:nvSpPr>
        <p:spPr>
          <a:xfrm>
            <a:off x="6781800" y="2464759"/>
            <a:ext cx="13716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Oval 46"/>
          <p:cNvSpPr/>
          <p:nvPr/>
        </p:nvSpPr>
        <p:spPr>
          <a:xfrm>
            <a:off x="5065556" y="3722138"/>
            <a:ext cx="13716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58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Select </a:t>
            </a:r>
            <a:r>
              <a:rPr lang="en-US" i="1" dirty="0"/>
              <a:t>Show My Open Cases.  </a:t>
            </a:r>
            <a:r>
              <a:rPr lang="en-US" dirty="0"/>
              <a:t>You will see cases you are assigned to in SACWIS and you can choose to download them by selecting the green ADD button (you may also search for the case ID in the search bar if not assigned in SACWIS</a:t>
            </a:r>
          </a:p>
        </p:txBody>
      </p:sp>
      <p:sp>
        <p:nvSpPr>
          <p:cNvPr id="3" name="Title 2"/>
          <p:cNvSpPr>
            <a:spLocks noGrp="1"/>
          </p:cNvSpPr>
          <p:nvPr>
            <p:ph type="title"/>
          </p:nvPr>
        </p:nvSpPr>
        <p:spPr/>
        <p:txBody>
          <a:bodyPr/>
          <a:lstStyle/>
          <a:p>
            <a:r>
              <a:rPr lang="en-US" dirty="0"/>
              <a:t>Add a Case</a:t>
            </a:r>
          </a:p>
        </p:txBody>
      </p:sp>
      <p:grpSp>
        <p:nvGrpSpPr>
          <p:cNvPr id="5" name="Group 4"/>
          <p:cNvGrpSpPr/>
          <p:nvPr/>
        </p:nvGrpSpPr>
        <p:grpSpPr>
          <a:xfrm>
            <a:off x="2286000" y="3505200"/>
            <a:ext cx="5638800" cy="3251542"/>
            <a:chOff x="0" y="0"/>
            <a:chExt cx="5486400" cy="3491753"/>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3357282"/>
            </a:xfrm>
            <a:prstGeom prst="rect">
              <a:avLst/>
            </a:prstGeom>
          </p:spPr>
        </p:pic>
        <p:sp>
          <p:nvSpPr>
            <p:cNvPr id="7" name="Rounded Rectangle 6"/>
            <p:cNvSpPr/>
            <p:nvPr/>
          </p:nvSpPr>
          <p:spPr>
            <a:xfrm>
              <a:off x="138953" y="1048871"/>
              <a:ext cx="4634753" cy="2420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112059" y="1528482"/>
              <a:ext cx="4634230" cy="2419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138953" y="1972235"/>
              <a:ext cx="4634230" cy="2419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138953" y="2348753"/>
              <a:ext cx="4634230" cy="2419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112059" y="2801471"/>
              <a:ext cx="4634230" cy="2419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112059" y="3249706"/>
              <a:ext cx="4634753" cy="2420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Oval 12"/>
          <p:cNvSpPr/>
          <p:nvPr/>
        </p:nvSpPr>
        <p:spPr>
          <a:xfrm>
            <a:off x="2259563" y="4006225"/>
            <a:ext cx="1066800" cy="497572"/>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7391400" y="5454402"/>
            <a:ext cx="7620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3431267" y="3984343"/>
            <a:ext cx="13716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you download a case, it is found under </a:t>
            </a:r>
            <a:r>
              <a:rPr lang="en-US" i="1" dirty="0"/>
              <a:t>My Cases</a:t>
            </a:r>
            <a:r>
              <a:rPr lang="en-US" dirty="0"/>
              <a:t>.  You can click on the case to go to case content or click on a person to go to person content</a:t>
            </a:r>
          </a:p>
          <a:p>
            <a:endParaRPr lang="en-US" dirty="0"/>
          </a:p>
        </p:txBody>
      </p:sp>
      <p:sp>
        <p:nvSpPr>
          <p:cNvPr id="3" name="Title 2"/>
          <p:cNvSpPr>
            <a:spLocks noGrp="1"/>
          </p:cNvSpPr>
          <p:nvPr>
            <p:ph type="title"/>
          </p:nvPr>
        </p:nvSpPr>
        <p:spPr/>
        <p:txBody>
          <a:bodyPr/>
          <a:lstStyle/>
          <a:p>
            <a:r>
              <a:rPr lang="en-US" dirty="0"/>
              <a:t>My Cases</a:t>
            </a:r>
          </a:p>
        </p:txBody>
      </p:sp>
      <p:grpSp>
        <p:nvGrpSpPr>
          <p:cNvPr id="4" name="Group 3"/>
          <p:cNvGrpSpPr/>
          <p:nvPr/>
        </p:nvGrpSpPr>
        <p:grpSpPr>
          <a:xfrm>
            <a:off x="1024863" y="2746087"/>
            <a:ext cx="4875676" cy="3232890"/>
            <a:chOff x="0" y="0"/>
            <a:chExt cx="5486400" cy="3368842"/>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r="-1241" b="1905"/>
            <a:stretch/>
          </p:blipFill>
          <p:spPr>
            <a:xfrm>
              <a:off x="0" y="0"/>
              <a:ext cx="5486400" cy="3368842"/>
            </a:xfrm>
            <a:prstGeom prst="rect">
              <a:avLst/>
            </a:prstGeom>
          </p:spPr>
        </p:pic>
        <p:sp>
          <p:nvSpPr>
            <p:cNvPr id="6" name="Rounded Rectangle 5"/>
            <p:cNvSpPr/>
            <p:nvPr/>
          </p:nvSpPr>
          <p:spPr>
            <a:xfrm>
              <a:off x="686894" y="516264"/>
              <a:ext cx="420011" cy="135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ounded Rectangle 6"/>
            <p:cNvSpPr/>
            <p:nvPr/>
          </p:nvSpPr>
          <p:spPr>
            <a:xfrm>
              <a:off x="638768" y="1426289"/>
              <a:ext cx="4532624"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726270" y="1697546"/>
              <a:ext cx="716915"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634393" y="2030056"/>
              <a:ext cx="4470965"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726270" y="2305688"/>
              <a:ext cx="717520"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638768" y="2625072"/>
              <a:ext cx="4466997"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726270" y="1106905"/>
              <a:ext cx="490013"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608142" y="835648"/>
              <a:ext cx="4496651" cy="1352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Group 15"/>
          <p:cNvGrpSpPr/>
          <p:nvPr/>
        </p:nvGrpSpPr>
        <p:grpSpPr>
          <a:xfrm>
            <a:off x="4598758" y="3873220"/>
            <a:ext cx="4073715" cy="2497835"/>
            <a:chOff x="0" y="0"/>
            <a:chExt cx="4530969" cy="2731477"/>
          </a:xfrm>
        </p:grpSpPr>
        <p:pic>
          <p:nvPicPr>
            <p:cNvPr id="17" name="Picture 16" descr="114d1914-8432-4117-b67c-83c87df06b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30969" cy="2731477"/>
            </a:xfrm>
            <a:prstGeom prst="rect">
              <a:avLst/>
            </a:prstGeom>
            <a:noFill/>
            <a:ln>
              <a:noFill/>
            </a:ln>
          </p:spPr>
        </p:pic>
        <p:sp>
          <p:nvSpPr>
            <p:cNvPr id="18" name="Rounded Rectangle 17"/>
            <p:cNvSpPr/>
            <p:nvPr/>
          </p:nvSpPr>
          <p:spPr>
            <a:xfrm>
              <a:off x="767862" y="351692"/>
              <a:ext cx="615461"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ounded Rectangle 18"/>
            <p:cNvSpPr/>
            <p:nvPr/>
          </p:nvSpPr>
          <p:spPr>
            <a:xfrm>
              <a:off x="1154723" y="1324708"/>
              <a:ext cx="61531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a:off x="539262" y="1846385"/>
              <a:ext cx="61531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ounded Rectangle 20"/>
            <p:cNvSpPr/>
            <p:nvPr/>
          </p:nvSpPr>
          <p:spPr>
            <a:xfrm>
              <a:off x="1072662" y="1670538"/>
              <a:ext cx="61531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p:nvSpPr>
          <p:spPr>
            <a:xfrm>
              <a:off x="973015" y="2092569"/>
              <a:ext cx="61531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ounded Rectangle 22"/>
            <p:cNvSpPr/>
            <p:nvPr/>
          </p:nvSpPr>
          <p:spPr>
            <a:xfrm>
              <a:off x="1031631" y="2450123"/>
              <a:ext cx="615315" cy="450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Group 23"/>
          <p:cNvGrpSpPr/>
          <p:nvPr/>
        </p:nvGrpSpPr>
        <p:grpSpPr>
          <a:xfrm>
            <a:off x="671918" y="4299658"/>
            <a:ext cx="3926840" cy="2174240"/>
            <a:chOff x="0" y="0"/>
            <a:chExt cx="3927231" cy="2174631"/>
          </a:xfrm>
        </p:grpSpPr>
        <p:pic>
          <p:nvPicPr>
            <p:cNvPr id="25" name="Picture 24" descr="b577ce66-452a-4fb9-939b-872f8e65f5be"/>
            <p:cNvPicPr>
              <a:picLocks noChangeAspect="1"/>
            </p:cNvPicPr>
            <p:nvPr/>
          </p:nvPicPr>
          <p:blipFill rotWithShape="1">
            <a:blip r:embed="rId4" cstate="print">
              <a:extLst>
                <a:ext uri="{28A0092B-C50C-407E-A947-70E740481C1C}">
                  <a14:useLocalDpi xmlns:a14="http://schemas.microsoft.com/office/drawing/2010/main" val="0"/>
                </a:ext>
              </a:extLst>
            </a:blip>
            <a:srcRect b="29619"/>
            <a:stretch/>
          </p:blipFill>
          <p:spPr bwMode="auto">
            <a:xfrm>
              <a:off x="0" y="0"/>
              <a:ext cx="3927231" cy="2174631"/>
            </a:xfrm>
            <a:prstGeom prst="rect">
              <a:avLst/>
            </a:prstGeom>
            <a:noFill/>
            <a:ln>
              <a:noFill/>
            </a:ln>
          </p:spPr>
        </p:pic>
        <p:sp>
          <p:nvSpPr>
            <p:cNvPr id="26" name="Rounded Rectangle 25"/>
            <p:cNvSpPr/>
            <p:nvPr/>
          </p:nvSpPr>
          <p:spPr>
            <a:xfrm>
              <a:off x="1219200" y="422031"/>
              <a:ext cx="375090"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ounded Rectangle 26"/>
            <p:cNvSpPr/>
            <p:nvPr/>
          </p:nvSpPr>
          <p:spPr>
            <a:xfrm>
              <a:off x="709246" y="1236785"/>
              <a:ext cx="808892" cy="45719"/>
            </a:xfrm>
            <a:prstGeom prst="roundRect">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709246" y="1623646"/>
              <a:ext cx="662354"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ounded Rectangle 28"/>
            <p:cNvSpPr/>
            <p:nvPr/>
          </p:nvSpPr>
          <p:spPr>
            <a:xfrm>
              <a:off x="709246" y="1934308"/>
              <a:ext cx="509954"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ounded Rectangle 29"/>
            <p:cNvSpPr/>
            <p:nvPr/>
          </p:nvSpPr>
          <p:spPr>
            <a:xfrm>
              <a:off x="709246" y="1395046"/>
              <a:ext cx="3077308"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ounded Rectangle 30"/>
            <p:cNvSpPr/>
            <p:nvPr/>
          </p:nvSpPr>
          <p:spPr>
            <a:xfrm>
              <a:off x="674077" y="1746738"/>
              <a:ext cx="3253154"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ounded Rectangle 31"/>
            <p:cNvSpPr/>
            <p:nvPr/>
          </p:nvSpPr>
          <p:spPr>
            <a:xfrm>
              <a:off x="691662" y="2051538"/>
              <a:ext cx="3176953"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97944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Here, you will find </a:t>
            </a:r>
            <a:r>
              <a:rPr lang="en-US" i="1" dirty="0"/>
              <a:t>Unconnected Items</a:t>
            </a:r>
            <a:r>
              <a:rPr lang="en-US" dirty="0"/>
              <a:t>, </a:t>
            </a:r>
            <a:r>
              <a:rPr lang="en-US" i="1" dirty="0"/>
              <a:t>In-Progress Items </a:t>
            </a:r>
            <a:r>
              <a:rPr lang="en-US" dirty="0"/>
              <a:t>and </a:t>
            </a:r>
            <a:r>
              <a:rPr lang="en-US" i="1" dirty="0"/>
              <a:t>Incoming Handoffs</a:t>
            </a:r>
          </a:p>
          <a:p>
            <a:r>
              <a:rPr lang="en-US" dirty="0"/>
              <a:t>When in web, you will see these same items under In-Progress Forms I’ve Taken and In-Progress Forms I’ve Created. </a:t>
            </a:r>
          </a:p>
          <a:p>
            <a:r>
              <a:rPr lang="en-US" i="1" dirty="0"/>
              <a:t>Unconnected Items </a:t>
            </a:r>
            <a:r>
              <a:rPr lang="en-US" dirty="0"/>
              <a:t>must have connections before they can be finished</a:t>
            </a:r>
          </a:p>
          <a:p>
            <a:r>
              <a:rPr lang="en-US" dirty="0"/>
              <a:t>To edit a form in Mobile, the user must Take Edit Control in web</a:t>
            </a:r>
          </a:p>
        </p:txBody>
      </p:sp>
      <p:sp>
        <p:nvSpPr>
          <p:cNvPr id="3" name="Title 2"/>
          <p:cNvSpPr>
            <a:spLocks noGrp="1"/>
          </p:cNvSpPr>
          <p:nvPr>
            <p:ph type="title"/>
          </p:nvPr>
        </p:nvSpPr>
        <p:spPr/>
        <p:txBody>
          <a:bodyPr/>
          <a:lstStyle/>
          <a:p>
            <a:r>
              <a:rPr lang="en-US" dirty="0"/>
              <a:t>To Do Items</a:t>
            </a:r>
          </a:p>
        </p:txBody>
      </p:sp>
      <p:grpSp>
        <p:nvGrpSpPr>
          <p:cNvPr id="5" name="Group 4"/>
          <p:cNvGrpSpPr/>
          <p:nvPr/>
        </p:nvGrpSpPr>
        <p:grpSpPr>
          <a:xfrm>
            <a:off x="5257800" y="4953000"/>
            <a:ext cx="3429000" cy="1828800"/>
            <a:chOff x="0" y="0"/>
            <a:chExt cx="5486400" cy="3434469"/>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3434469"/>
            </a:xfrm>
            <a:prstGeom prst="rect">
              <a:avLst/>
            </a:prstGeom>
          </p:spPr>
        </p:pic>
        <p:sp>
          <p:nvSpPr>
            <p:cNvPr id="7" name="Rounded Rectangle 6"/>
            <p:cNvSpPr/>
            <p:nvPr/>
          </p:nvSpPr>
          <p:spPr>
            <a:xfrm>
              <a:off x="708770" y="787522"/>
              <a:ext cx="1120030" cy="118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708770" y="1172532"/>
              <a:ext cx="1119505" cy="1181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717520" y="1596919"/>
              <a:ext cx="1119505" cy="1181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713145" y="1981929"/>
              <a:ext cx="1119505" cy="1181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708770" y="2410691"/>
              <a:ext cx="1119505" cy="1181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721895" y="2808827"/>
              <a:ext cx="1119505" cy="1181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721895" y="3189462"/>
              <a:ext cx="1120030" cy="118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Oval 13"/>
          <p:cNvSpPr/>
          <p:nvPr/>
        </p:nvSpPr>
        <p:spPr>
          <a:xfrm>
            <a:off x="5389800" y="5015110"/>
            <a:ext cx="1772999" cy="432987"/>
          </a:xfrm>
          <a:prstGeom prst="ellipse">
            <a:avLst/>
          </a:prstGeom>
          <a:noFill/>
          <a:ln w="28575">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467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Select yellow add button (+) to Record Audio, Take a Photo, Record a Video, Fill out a Form or Capture a Document and click the (X) to cancel</a:t>
            </a:r>
          </a:p>
        </p:txBody>
      </p:sp>
      <p:sp>
        <p:nvSpPr>
          <p:cNvPr id="3" name="Title 2"/>
          <p:cNvSpPr>
            <a:spLocks noGrp="1"/>
          </p:cNvSpPr>
          <p:nvPr>
            <p:ph type="title"/>
          </p:nvPr>
        </p:nvSpPr>
        <p:spPr/>
        <p:txBody>
          <a:bodyPr/>
          <a:lstStyle/>
          <a:p>
            <a:r>
              <a:rPr lang="en-US" dirty="0"/>
              <a:t>Add Button</a:t>
            </a:r>
          </a:p>
        </p:txBody>
      </p:sp>
      <p:grpSp>
        <p:nvGrpSpPr>
          <p:cNvPr id="5" name="Group 4"/>
          <p:cNvGrpSpPr/>
          <p:nvPr/>
        </p:nvGrpSpPr>
        <p:grpSpPr>
          <a:xfrm>
            <a:off x="1799253" y="2819400"/>
            <a:ext cx="6277948" cy="3958048"/>
            <a:chOff x="0" y="0"/>
            <a:chExt cx="5486400" cy="4235823"/>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0" y="0"/>
              <a:ext cx="5486400" cy="4235823"/>
            </a:xfrm>
            <a:prstGeom prst="rect">
              <a:avLst/>
            </a:prstGeom>
          </p:spPr>
        </p:pic>
        <p:sp>
          <p:nvSpPr>
            <p:cNvPr id="7" name="Rounded Rectangle 6"/>
            <p:cNvSpPr/>
            <p:nvPr/>
          </p:nvSpPr>
          <p:spPr>
            <a:xfrm>
              <a:off x="918883" y="945776"/>
              <a:ext cx="138239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2057400" y="1905000"/>
              <a:ext cx="33688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2079812" y="2389094"/>
              <a:ext cx="44132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918883" y="2958353"/>
              <a:ext cx="138239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918883" y="3464859"/>
              <a:ext cx="144335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891988" y="3944470"/>
              <a:ext cx="155257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1905000" y="1416423"/>
              <a:ext cx="389385" cy="1441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804733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Photo</a:t>
            </a:r>
          </a:p>
        </p:txBody>
      </p:sp>
      <p:sp>
        <p:nvSpPr>
          <p:cNvPr id="16" name="Content Placeholder 15"/>
          <p:cNvSpPr>
            <a:spLocks noGrp="1"/>
          </p:cNvSpPr>
          <p:nvPr>
            <p:ph idx="1"/>
          </p:nvPr>
        </p:nvSpPr>
        <p:spPr/>
        <p:txBody>
          <a:bodyPr/>
          <a:lstStyle/>
          <a:p>
            <a:r>
              <a:rPr lang="en-US" dirty="0"/>
              <a:t>If you choose to take a photo, or make a recording, you will be prompted to select the Content Type  </a:t>
            </a:r>
          </a:p>
        </p:txBody>
      </p:sp>
      <p:grpSp>
        <p:nvGrpSpPr>
          <p:cNvPr id="17" name="Group 16"/>
          <p:cNvGrpSpPr/>
          <p:nvPr/>
        </p:nvGrpSpPr>
        <p:grpSpPr>
          <a:xfrm>
            <a:off x="1600200" y="2697091"/>
            <a:ext cx="6172200" cy="3779909"/>
            <a:chOff x="0" y="0"/>
            <a:chExt cx="5486400" cy="3177988"/>
          </a:xfrm>
        </p:grpSpPr>
        <p:pic>
          <p:nvPicPr>
            <p:cNvPr id="18" name="Content Placeholder 13"/>
            <p:cNvPicPr>
              <a:picLocks noGrp="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3177988"/>
            </a:xfrm>
            <a:prstGeom prst="rect">
              <a:avLst/>
            </a:prstGeom>
          </p:spPr>
        </p:pic>
        <p:sp>
          <p:nvSpPr>
            <p:cNvPr id="19" name="Rounded Rectangle 18"/>
            <p:cNvSpPr/>
            <p:nvPr/>
          </p:nvSpPr>
          <p:spPr>
            <a:xfrm>
              <a:off x="739588" y="726141"/>
              <a:ext cx="824753" cy="1210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a:off x="703729" y="1107141"/>
              <a:ext cx="824230"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ounded Rectangle 20"/>
            <p:cNvSpPr/>
            <p:nvPr/>
          </p:nvSpPr>
          <p:spPr>
            <a:xfrm>
              <a:off x="703729" y="1488141"/>
              <a:ext cx="824230"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p:nvSpPr>
          <p:spPr>
            <a:xfrm>
              <a:off x="703729" y="1869141"/>
              <a:ext cx="824230"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ounded Rectangle 22"/>
            <p:cNvSpPr/>
            <p:nvPr/>
          </p:nvSpPr>
          <p:spPr>
            <a:xfrm>
              <a:off x="739588" y="2254624"/>
              <a:ext cx="824230"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ounded Rectangle 23"/>
            <p:cNvSpPr/>
            <p:nvPr/>
          </p:nvSpPr>
          <p:spPr>
            <a:xfrm>
              <a:off x="676835" y="2640106"/>
              <a:ext cx="886983"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ounded Rectangle 24"/>
            <p:cNvSpPr/>
            <p:nvPr/>
          </p:nvSpPr>
          <p:spPr>
            <a:xfrm>
              <a:off x="676835" y="3012141"/>
              <a:ext cx="1093694" cy="120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374720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choosing to </a:t>
            </a:r>
            <a:r>
              <a:rPr lang="en-US" i="1" dirty="0"/>
              <a:t>Fill out a Form</a:t>
            </a:r>
            <a:r>
              <a:rPr lang="en-US" dirty="0"/>
              <a:t>, you will prompted to select the form from the list. That process is the same in Web and Mobile – make connections and use the Hand off feature or Finish the form if approval is not needed</a:t>
            </a:r>
          </a:p>
        </p:txBody>
      </p:sp>
      <p:sp>
        <p:nvSpPr>
          <p:cNvPr id="3" name="Title 2"/>
          <p:cNvSpPr>
            <a:spLocks noGrp="1"/>
          </p:cNvSpPr>
          <p:nvPr>
            <p:ph type="title"/>
          </p:nvPr>
        </p:nvSpPr>
        <p:spPr/>
        <p:txBody>
          <a:bodyPr/>
          <a:lstStyle/>
          <a:p>
            <a:r>
              <a:rPr lang="en-US" dirty="0"/>
              <a:t>Fill Out a Form</a:t>
            </a:r>
          </a:p>
        </p:txBody>
      </p:sp>
      <p:pic>
        <p:nvPicPr>
          <p:cNvPr id="4" name="Picture 3"/>
          <p:cNvPicPr/>
          <p:nvPr/>
        </p:nvPicPr>
        <p:blipFill>
          <a:blip r:embed="rId2"/>
          <a:stretch>
            <a:fillRect/>
          </a:stretch>
        </p:blipFill>
        <p:spPr>
          <a:xfrm>
            <a:off x="2590800" y="3200400"/>
            <a:ext cx="5715000" cy="3505200"/>
          </a:xfrm>
          <a:prstGeom prst="rect">
            <a:avLst/>
          </a:prstGeom>
        </p:spPr>
      </p:pic>
    </p:spTree>
    <p:extLst>
      <p:ext uri="{BB962C8B-B14F-4D97-AF65-F5344CB8AC3E}">
        <p14:creationId xmlns:p14="http://schemas.microsoft.com/office/powerpoint/2010/main" val="817741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Traverse Mobile will update new content and forms at login with internet access</a:t>
            </a:r>
          </a:p>
          <a:p>
            <a:r>
              <a:rPr lang="en-US" dirty="0"/>
              <a:t>Once the status icon stops spinning the app is current</a:t>
            </a:r>
          </a:p>
          <a:p>
            <a:r>
              <a:rPr lang="en-US" dirty="0"/>
              <a:t>Downloaded case content can be viewed             </a:t>
            </a:r>
            <a:r>
              <a:rPr lang="en-US" u="sng" dirty="0"/>
              <a:t>without</a:t>
            </a:r>
            <a:r>
              <a:rPr lang="en-US" dirty="0"/>
              <a:t> an internet connection</a:t>
            </a:r>
          </a:p>
        </p:txBody>
      </p:sp>
      <p:sp>
        <p:nvSpPr>
          <p:cNvPr id="3" name="Title 2"/>
          <p:cNvSpPr>
            <a:spLocks noGrp="1"/>
          </p:cNvSpPr>
          <p:nvPr>
            <p:ph type="title"/>
          </p:nvPr>
        </p:nvSpPr>
        <p:spPr/>
        <p:txBody>
          <a:bodyPr/>
          <a:lstStyle/>
          <a:p>
            <a:r>
              <a:rPr lang="en-US" dirty="0"/>
              <a:t>Mobile Updates	&amp; Sync</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91508"/>
          <a:stretch/>
        </p:blipFill>
        <p:spPr>
          <a:xfrm>
            <a:off x="7162800" y="2743200"/>
            <a:ext cx="914400" cy="3886200"/>
          </a:xfrm>
          <a:prstGeom prst="rect">
            <a:avLst/>
          </a:prstGeom>
        </p:spPr>
      </p:pic>
      <p:sp>
        <p:nvSpPr>
          <p:cNvPr id="13" name="Oval 12"/>
          <p:cNvSpPr/>
          <p:nvPr/>
        </p:nvSpPr>
        <p:spPr>
          <a:xfrm>
            <a:off x="6858000" y="5638800"/>
            <a:ext cx="1066800" cy="610270"/>
          </a:xfrm>
          <a:prstGeom prst="ellipse">
            <a:avLst/>
          </a:prstGeom>
          <a:noFill/>
          <a:ln w="57150">
            <a:solidFill>
              <a:srgbClr val="D6009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07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600" dirty="0"/>
              <a:t>Always add content while in the CASE, not the person page </a:t>
            </a:r>
          </a:p>
          <a:p>
            <a:r>
              <a:rPr lang="en-US" sz="1600" dirty="0"/>
              <a:t>Copy &amp; Create New form to avoid typing everything again or to apply an update to a finished form created in Traverse</a:t>
            </a:r>
          </a:p>
          <a:p>
            <a:r>
              <a:rPr lang="en-US" sz="1600" dirty="0"/>
              <a:t>Documents can be moved to the correct case by searching for the correct connection and removing the incorrect connection</a:t>
            </a:r>
          </a:p>
          <a:p>
            <a:r>
              <a:rPr lang="en-US" sz="1600" dirty="0"/>
              <a:t>Do not use SACWIS Draft Activity Log form in Traverse!</a:t>
            </a:r>
          </a:p>
          <a:p>
            <a:r>
              <a:rPr lang="en-US" sz="1600" dirty="0"/>
              <a:t>When you open a case or content item in Mobile, use the Focus button to lock the screen so no one can get on your device and move to another screen; take it out of Focus by clicking it again and typing Ohio as the Organization Name</a:t>
            </a:r>
          </a:p>
          <a:p>
            <a:r>
              <a:rPr lang="en-US" sz="1600" dirty="0"/>
              <a:t>After initial log in, let mobile sync – until status icon stops spinning (keep device awake, as sync may not occur during sleep mode)</a:t>
            </a:r>
          </a:p>
          <a:p>
            <a:r>
              <a:rPr lang="en-US" sz="1600" dirty="0"/>
              <a:t>Web benefits – friendlier environment, create form, upload/scan and search content, Insights, Mentions and Events</a:t>
            </a:r>
          </a:p>
          <a:p>
            <a:r>
              <a:rPr lang="en-US" sz="1600" dirty="0"/>
              <a:t>Mobile advantage: record audio, video, take photos, document capture, obtain signatures on the device</a:t>
            </a:r>
          </a:p>
          <a:p>
            <a:r>
              <a:rPr lang="en-US" sz="1600" dirty="0"/>
              <a:t>LCCS forms website – </a:t>
            </a:r>
            <a:r>
              <a:rPr lang="en-US" sz="1600" dirty="0">
                <a:hlinkClick r:id="rId2"/>
              </a:rPr>
              <a:t>www.LCCSOH.org</a:t>
            </a:r>
            <a:endParaRPr lang="en-US" sz="1600" dirty="0"/>
          </a:p>
          <a:p>
            <a:pPr lvl="1"/>
            <a:r>
              <a:rPr lang="en-US" sz="1400" dirty="0"/>
              <a:t>Tutorials - Traverse</a:t>
            </a:r>
          </a:p>
        </p:txBody>
      </p:sp>
      <p:sp>
        <p:nvSpPr>
          <p:cNvPr id="3" name="Title 2"/>
          <p:cNvSpPr>
            <a:spLocks noGrp="1"/>
          </p:cNvSpPr>
          <p:nvPr>
            <p:ph type="title"/>
          </p:nvPr>
        </p:nvSpPr>
        <p:spPr/>
        <p:txBody>
          <a:bodyPr/>
          <a:lstStyle/>
          <a:p>
            <a:r>
              <a:rPr lang="en-US" dirty="0"/>
              <a:t>Tips for Web &amp; Mobile</a:t>
            </a:r>
          </a:p>
        </p:txBody>
      </p:sp>
    </p:spTree>
    <p:extLst>
      <p:ext uri="{BB962C8B-B14F-4D97-AF65-F5344CB8AC3E}">
        <p14:creationId xmlns:p14="http://schemas.microsoft.com/office/powerpoint/2010/main" val="361575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Case content is scanned or uploaded to Traverse by Clerical staff according to the Lucas County Filing Structure</a:t>
            </a:r>
          </a:p>
          <a:p>
            <a:r>
              <a:rPr lang="en-US" dirty="0"/>
              <a:t>The Filing Structure specifies the content type where each case content item shall be stored and which date, comment and connections are to be used</a:t>
            </a:r>
          </a:p>
          <a:p>
            <a:r>
              <a:rPr lang="en-US" dirty="0"/>
              <a:t>When searching for specific items, key words or form numbers are searchable by pressing the CTRL and F keys simultaneously</a:t>
            </a:r>
          </a:p>
          <a:p>
            <a:pPr marL="603504" lvl="2" indent="-256032">
              <a:spcBef>
                <a:spcPts val="400"/>
              </a:spcBef>
              <a:buSzPct val="68000"/>
              <a:buFont typeface="Wingdings 3"/>
              <a:buChar char=""/>
            </a:pPr>
            <a:r>
              <a:rPr lang="en-US" dirty="0">
                <a:hlinkClick r:id="rId2"/>
              </a:rPr>
              <a:t>LCCS - Traverse Filing Structure.pdf - All Documents (sharepoint.com)</a:t>
            </a:r>
            <a:endParaRPr lang="en-US" dirty="0"/>
          </a:p>
          <a:p>
            <a:endParaRPr lang="en-US" dirty="0"/>
          </a:p>
        </p:txBody>
      </p:sp>
      <p:sp>
        <p:nvSpPr>
          <p:cNvPr id="3" name="Title 2"/>
          <p:cNvSpPr>
            <a:spLocks noGrp="1"/>
          </p:cNvSpPr>
          <p:nvPr>
            <p:ph type="title"/>
          </p:nvPr>
        </p:nvSpPr>
        <p:spPr/>
        <p:txBody>
          <a:bodyPr/>
          <a:lstStyle/>
          <a:p>
            <a:r>
              <a:rPr lang="en-US" dirty="0"/>
              <a:t>Filing Structure	</a:t>
            </a:r>
          </a:p>
        </p:txBody>
      </p:sp>
    </p:spTree>
    <p:extLst>
      <p:ext uri="{BB962C8B-B14F-4D97-AF65-F5344CB8AC3E}">
        <p14:creationId xmlns:p14="http://schemas.microsoft.com/office/powerpoint/2010/main" val="1676463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hlinkClick r:id="rId2"/>
              </a:rPr>
              <a:t>https://ohio.northwoodstraverse.com/</a:t>
            </a:r>
            <a:r>
              <a:rPr lang="en-US" dirty="0"/>
              <a:t>, or</a:t>
            </a:r>
          </a:p>
          <a:p>
            <a:r>
              <a:rPr lang="en-US" dirty="0"/>
              <a:t>My Apps on OHID home page, or</a:t>
            </a:r>
          </a:p>
          <a:p>
            <a:r>
              <a:rPr lang="en-US" dirty="0"/>
              <a:t>Sharepoint home page External Links</a:t>
            </a:r>
          </a:p>
          <a:p>
            <a:pPr lvl="0"/>
            <a:r>
              <a:rPr lang="en-US" dirty="0"/>
              <a:t>Log in with your work email address</a:t>
            </a:r>
          </a:p>
          <a:p>
            <a:r>
              <a:rPr lang="en-US" dirty="0"/>
              <a:t>Then you will be prompted to enter your OHID number and OHID password</a:t>
            </a:r>
          </a:p>
          <a:p>
            <a:r>
              <a:rPr lang="en-US" dirty="0"/>
              <a:t>This icon           on your desktop is for </a:t>
            </a:r>
          </a:p>
          <a:p>
            <a:pPr marL="109728" indent="0">
              <a:spcBef>
                <a:spcPts val="0"/>
              </a:spcBef>
              <a:buNone/>
              <a:tabLst>
                <a:tab pos="346075" algn="l"/>
              </a:tabLst>
            </a:pPr>
            <a:r>
              <a:rPr lang="en-US" dirty="0"/>
              <a:t>	Traverse </a:t>
            </a:r>
            <a:r>
              <a:rPr lang="en-US" i="1" dirty="0"/>
              <a:t>Mobile</a:t>
            </a:r>
          </a:p>
          <a:p>
            <a:endParaRPr lang="en-US" dirty="0"/>
          </a:p>
        </p:txBody>
      </p:sp>
      <p:sp>
        <p:nvSpPr>
          <p:cNvPr id="3" name="Title 2"/>
          <p:cNvSpPr>
            <a:spLocks noGrp="1"/>
          </p:cNvSpPr>
          <p:nvPr>
            <p:ph type="title"/>
          </p:nvPr>
        </p:nvSpPr>
        <p:spPr/>
        <p:txBody>
          <a:bodyPr/>
          <a:lstStyle/>
          <a:p>
            <a:r>
              <a:rPr lang="en-US" dirty="0"/>
              <a:t>Traverse Web</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88" t="22685" r="62875" b="18519"/>
          <a:stretch/>
        </p:blipFill>
        <p:spPr bwMode="auto">
          <a:xfrm>
            <a:off x="6168078" y="3810000"/>
            <a:ext cx="2581079" cy="286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2D862B9-5AFC-B572-4776-2CFAE8C498CA}"/>
              </a:ext>
            </a:extLst>
          </p:cNvPr>
          <p:cNvPicPr>
            <a:picLocks noChangeAspect="1"/>
          </p:cNvPicPr>
          <p:nvPr/>
        </p:nvPicPr>
        <p:blipFill>
          <a:blip r:embed="rId4"/>
          <a:stretch>
            <a:fillRect/>
          </a:stretch>
        </p:blipFill>
        <p:spPr>
          <a:xfrm>
            <a:off x="2209800" y="4267200"/>
            <a:ext cx="733527" cy="390580"/>
          </a:xfrm>
          <a:prstGeom prst="rect">
            <a:avLst/>
          </a:prstGeom>
        </p:spPr>
      </p:pic>
    </p:spTree>
    <p:extLst>
      <p:ext uri="{BB962C8B-B14F-4D97-AF65-F5344CB8AC3E}">
        <p14:creationId xmlns:p14="http://schemas.microsoft.com/office/powerpoint/2010/main" val="919191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sz="2400" dirty="0"/>
              <a:t>The briefcase icon takes you to My Workspace, where you can find assigned work items</a:t>
            </a:r>
          </a:p>
          <a:p>
            <a:r>
              <a:rPr lang="en-US" sz="2400" dirty="0"/>
              <a:t>The bell icon is where you receive notifications if someone shares a form with you or if your download request is complete</a:t>
            </a:r>
          </a:p>
          <a:p>
            <a:r>
              <a:rPr lang="en-US" sz="2400" dirty="0"/>
              <a:t>The flower icon is where you sign in/out and under preferences, you can save and edit your Traverse signature for forms </a:t>
            </a:r>
          </a:p>
          <a:p>
            <a:r>
              <a:rPr lang="en-US" sz="2400" dirty="0"/>
              <a:t>The question mark icon is the Help button where you can find brief help articles and videos </a:t>
            </a:r>
          </a:p>
          <a:p>
            <a:endParaRPr lang="en-US" sz="2400" dirty="0"/>
          </a:p>
        </p:txBody>
      </p:sp>
      <p:sp>
        <p:nvSpPr>
          <p:cNvPr id="3" name="Title 2"/>
          <p:cNvSpPr>
            <a:spLocks noGrp="1"/>
          </p:cNvSpPr>
          <p:nvPr>
            <p:ph type="title"/>
          </p:nvPr>
        </p:nvSpPr>
        <p:spPr/>
        <p:txBody>
          <a:bodyPr/>
          <a:lstStyle/>
          <a:p>
            <a:r>
              <a:rPr lang="en-US" dirty="0">
                <a:solidFill>
                  <a:srgbClr val="008080"/>
                </a:solidFill>
              </a:rPr>
              <a:t>Landing Page Icons</a:t>
            </a:r>
            <a:endParaRPr lang="en-US" sz="4000" dirty="0">
              <a:solidFill>
                <a:srgbClr val="008080"/>
              </a:solidFill>
            </a:endParaRPr>
          </a:p>
        </p:txBody>
      </p:sp>
    </p:spTree>
    <p:extLst>
      <p:ext uri="{BB962C8B-B14F-4D97-AF65-F5344CB8AC3E}">
        <p14:creationId xmlns:p14="http://schemas.microsoft.com/office/powerpoint/2010/main" val="421052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sz="2200" dirty="0"/>
              <a:t>Overview Tab – Quick view of five (recent) items for My Board, Cases, In-Progress Forms I’ve Taken, In-Progress Forms I’ve Created, and Content I’ve Finished</a:t>
            </a:r>
          </a:p>
          <a:p>
            <a:r>
              <a:rPr lang="en-US" sz="2200" dirty="0"/>
              <a:t>My Board Tab – Items you add to your Board as a shortcut that you may need to refer to often – case, person or document</a:t>
            </a:r>
          </a:p>
          <a:p>
            <a:r>
              <a:rPr lang="en-US" sz="2200" dirty="0"/>
              <a:t>Cases Tab – See all open/closed cases YOU are assigned to in SACWIS and sort by name or open date</a:t>
            </a:r>
          </a:p>
          <a:p>
            <a:r>
              <a:rPr lang="en-US" sz="2200" dirty="0"/>
              <a:t>Content Tab – Every item YOU have added to Traverse, Finished or left In-Progress and your scans and uploads</a:t>
            </a:r>
          </a:p>
          <a:p>
            <a:pPr lvl="1"/>
            <a:r>
              <a:rPr lang="en-US" sz="2200" dirty="0"/>
              <a:t>In-Progress Forms I’ve Created – Forms YOU have started, but have not yet Finished</a:t>
            </a:r>
          </a:p>
          <a:p>
            <a:pPr lvl="1"/>
            <a:r>
              <a:rPr lang="en-US" sz="2200" dirty="0"/>
              <a:t>In-Progress Forms I’ve Taken – Forms of which you have taken Edit Control </a:t>
            </a:r>
          </a:p>
          <a:p>
            <a:endParaRPr lang="en-US" sz="2200" dirty="0"/>
          </a:p>
        </p:txBody>
      </p:sp>
      <p:sp>
        <p:nvSpPr>
          <p:cNvPr id="3" name="Title 2"/>
          <p:cNvSpPr>
            <a:spLocks noGrp="1"/>
          </p:cNvSpPr>
          <p:nvPr>
            <p:ph type="title"/>
          </p:nvPr>
        </p:nvSpPr>
        <p:spPr/>
        <p:txBody>
          <a:bodyPr/>
          <a:lstStyle/>
          <a:p>
            <a:r>
              <a:rPr lang="en-US" dirty="0">
                <a:solidFill>
                  <a:srgbClr val="008080"/>
                </a:solidFill>
              </a:rPr>
              <a:t>Landing Page Tabs</a:t>
            </a:r>
            <a:endParaRPr lang="en-US" sz="4000" dirty="0">
              <a:solidFill>
                <a:srgbClr val="008080"/>
              </a:solidFill>
            </a:endParaRPr>
          </a:p>
        </p:txBody>
      </p:sp>
    </p:spTree>
    <p:extLst>
      <p:ext uri="{BB962C8B-B14F-4D97-AF65-F5344CB8AC3E}">
        <p14:creationId xmlns:p14="http://schemas.microsoft.com/office/powerpoint/2010/main" val="1546630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01210-9E26-48D7-AF0D-5EBA34C39D0D}"/>
              </a:ext>
            </a:extLst>
          </p:cNvPr>
          <p:cNvSpPr>
            <a:spLocks noGrp="1"/>
          </p:cNvSpPr>
          <p:nvPr>
            <p:ph idx="1"/>
          </p:nvPr>
        </p:nvSpPr>
        <p:spPr/>
        <p:txBody>
          <a:bodyPr>
            <a:normAutofit/>
          </a:bodyPr>
          <a:lstStyle/>
          <a:p>
            <a:r>
              <a:rPr lang="en-US" sz="2400" dirty="0"/>
              <a:t>The Search bar at the top of your Traverse window can help you locate cases, people, organizations, and addresses that exist within Traverse across the state</a:t>
            </a:r>
          </a:p>
          <a:p>
            <a:r>
              <a:rPr lang="en-US" sz="2400" dirty="0"/>
              <a:t>Use the drop down arrow to select the search parameter</a:t>
            </a:r>
          </a:p>
          <a:p>
            <a:r>
              <a:rPr lang="en-US" sz="2400" dirty="0"/>
              <a:t>Some search results can be filtered for “exact match”</a:t>
            </a:r>
          </a:p>
          <a:p>
            <a:r>
              <a:rPr lang="en-US" sz="2400" dirty="0"/>
              <a:t>When you expand an address search result, you will see cases, people or organizations associated with that address</a:t>
            </a:r>
          </a:p>
          <a:p>
            <a:r>
              <a:rPr lang="en-US" sz="2400" dirty="0"/>
              <a:t>Search results are limited to 100 items</a:t>
            </a:r>
          </a:p>
          <a:p>
            <a:r>
              <a:rPr lang="en-US" sz="2400" dirty="0"/>
              <a:t>The toggle will default to the last search type</a:t>
            </a:r>
          </a:p>
          <a:p>
            <a:r>
              <a:rPr lang="en-US" sz="2400" dirty="0"/>
              <a:t>You can select Content to search content added </a:t>
            </a:r>
          </a:p>
          <a:p>
            <a:pPr marL="109728" indent="0">
              <a:buNone/>
              <a:tabLst>
                <a:tab pos="346075" algn="l"/>
              </a:tabLst>
            </a:pPr>
            <a:r>
              <a:rPr lang="en-US" sz="2400" dirty="0"/>
              <a:t>	by other Traverse users</a:t>
            </a:r>
          </a:p>
          <a:p>
            <a:endParaRPr lang="en-US" sz="2400" dirty="0"/>
          </a:p>
        </p:txBody>
      </p:sp>
      <p:sp>
        <p:nvSpPr>
          <p:cNvPr id="3" name="Title 2">
            <a:extLst>
              <a:ext uri="{FF2B5EF4-FFF2-40B4-BE49-F238E27FC236}">
                <a16:creationId xmlns:a16="http://schemas.microsoft.com/office/drawing/2014/main" id="{C8876493-B350-4382-AD38-289E9C019D40}"/>
              </a:ext>
            </a:extLst>
          </p:cNvPr>
          <p:cNvSpPr>
            <a:spLocks noGrp="1"/>
          </p:cNvSpPr>
          <p:nvPr>
            <p:ph type="title"/>
          </p:nvPr>
        </p:nvSpPr>
        <p:spPr>
          <a:xfrm>
            <a:off x="457200" y="279209"/>
            <a:ext cx="8229600" cy="1143000"/>
          </a:xfrm>
        </p:spPr>
        <p:txBody>
          <a:bodyPr/>
          <a:lstStyle/>
          <a:p>
            <a:r>
              <a:rPr lang="en-US" dirty="0"/>
              <a:t>Search</a:t>
            </a:r>
          </a:p>
        </p:txBody>
      </p:sp>
      <p:pic>
        <p:nvPicPr>
          <p:cNvPr id="6" name="Picture 5">
            <a:extLst>
              <a:ext uri="{FF2B5EF4-FFF2-40B4-BE49-F238E27FC236}">
                <a16:creationId xmlns:a16="http://schemas.microsoft.com/office/drawing/2014/main" id="{592A0EC1-DBA7-12CA-B211-5AD9A0087825}"/>
              </a:ext>
            </a:extLst>
          </p:cNvPr>
          <p:cNvPicPr>
            <a:picLocks noChangeAspect="1"/>
          </p:cNvPicPr>
          <p:nvPr/>
        </p:nvPicPr>
        <p:blipFill>
          <a:blip r:embed="rId2"/>
          <a:stretch>
            <a:fillRect/>
          </a:stretch>
        </p:blipFill>
        <p:spPr>
          <a:xfrm>
            <a:off x="6934200" y="5057524"/>
            <a:ext cx="1886224" cy="1730564"/>
          </a:xfrm>
          <a:prstGeom prst="rect">
            <a:avLst/>
          </a:prstGeom>
        </p:spPr>
      </p:pic>
    </p:spTree>
    <p:extLst>
      <p:ext uri="{BB962C8B-B14F-4D97-AF65-F5344CB8AC3E}">
        <p14:creationId xmlns:p14="http://schemas.microsoft.com/office/powerpoint/2010/main" val="3268131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62F10-423F-429F-B377-69EC6EED09F3}"/>
              </a:ext>
            </a:extLst>
          </p:cNvPr>
          <p:cNvSpPr>
            <a:spLocks noGrp="1"/>
          </p:cNvSpPr>
          <p:nvPr>
            <p:ph idx="1"/>
          </p:nvPr>
        </p:nvSpPr>
        <p:spPr/>
        <p:txBody>
          <a:bodyPr>
            <a:normAutofit fontScale="92500" lnSpcReduction="10000"/>
          </a:bodyPr>
          <a:lstStyle/>
          <a:p>
            <a:r>
              <a:rPr lang="en-US" dirty="0"/>
              <a:t>All Intake Reports are identified with an “I” in front of the SACWIS Intake ID number</a:t>
            </a:r>
          </a:p>
          <a:p>
            <a:r>
              <a:rPr lang="en-US" dirty="0"/>
              <a:t>Provider cases are identified with a “P” in front of the SACWIS Provider Case ID number</a:t>
            </a:r>
          </a:p>
          <a:p>
            <a:r>
              <a:rPr lang="en-US" dirty="0"/>
              <a:t>Ongoing cases are identified by the SACWIS Case ID number</a:t>
            </a:r>
          </a:p>
          <a:p>
            <a:r>
              <a:rPr lang="en-US" dirty="0"/>
              <a:t>People are identified by their SACWIS Person ID number</a:t>
            </a:r>
          </a:p>
          <a:p>
            <a:r>
              <a:rPr lang="en-US" dirty="0"/>
              <a:t>Resource/Organizations are identified by their SACWIS Provider ID number</a:t>
            </a:r>
          </a:p>
          <a:p>
            <a:r>
              <a:rPr lang="en-US" dirty="0"/>
              <a:t>While all can be searched by name, those results will contain information from across the State</a:t>
            </a:r>
          </a:p>
        </p:txBody>
      </p:sp>
      <p:sp>
        <p:nvSpPr>
          <p:cNvPr id="3" name="Title 2">
            <a:extLst>
              <a:ext uri="{FF2B5EF4-FFF2-40B4-BE49-F238E27FC236}">
                <a16:creationId xmlns:a16="http://schemas.microsoft.com/office/drawing/2014/main" id="{27B7E657-EEE0-4FDF-AA38-FEA988DC8489}"/>
              </a:ext>
            </a:extLst>
          </p:cNvPr>
          <p:cNvSpPr>
            <a:spLocks noGrp="1"/>
          </p:cNvSpPr>
          <p:nvPr>
            <p:ph type="title"/>
          </p:nvPr>
        </p:nvSpPr>
        <p:spPr/>
        <p:txBody>
          <a:bodyPr/>
          <a:lstStyle/>
          <a:p>
            <a:r>
              <a:rPr lang="en-US" dirty="0"/>
              <a:t>Case Identifiers</a:t>
            </a:r>
          </a:p>
        </p:txBody>
      </p:sp>
    </p:spTree>
    <p:extLst>
      <p:ext uri="{BB962C8B-B14F-4D97-AF65-F5344CB8AC3E}">
        <p14:creationId xmlns:p14="http://schemas.microsoft.com/office/powerpoint/2010/main" val="243395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Template>
  <TotalTime>2075</TotalTime>
  <Words>3481</Words>
  <Application>Microsoft Office PowerPoint</Application>
  <PresentationFormat>On-screen Show (4:3)</PresentationFormat>
  <Paragraphs>232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Lucida Sans Unicode</vt:lpstr>
      <vt:lpstr>Verdana</vt:lpstr>
      <vt:lpstr>Wingdings 2</vt:lpstr>
      <vt:lpstr>Wingdings 3</vt:lpstr>
      <vt:lpstr>Concourse</vt:lpstr>
      <vt:lpstr>Using Traverse   Web &amp; Mobile</vt:lpstr>
      <vt:lpstr>Introduction</vt:lpstr>
      <vt:lpstr>Case Content</vt:lpstr>
      <vt:lpstr>Filing Structure </vt:lpstr>
      <vt:lpstr>Traverse Web</vt:lpstr>
      <vt:lpstr>Landing Page Icons</vt:lpstr>
      <vt:lpstr>Landing Page Tabs</vt:lpstr>
      <vt:lpstr>Search</vt:lpstr>
      <vt:lpstr>Case Identifiers</vt:lpstr>
      <vt:lpstr>Inside the Case </vt:lpstr>
      <vt:lpstr>Case History &amp; New Content</vt:lpstr>
      <vt:lpstr>Searching &amp; Viewing Content</vt:lpstr>
      <vt:lpstr>Print or Download Content</vt:lpstr>
      <vt:lpstr>Add to My Board</vt:lpstr>
      <vt:lpstr>Edit Item Properties</vt:lpstr>
      <vt:lpstr>Create a Work Item</vt:lpstr>
      <vt:lpstr>Comments on Content</vt:lpstr>
      <vt:lpstr>Connections </vt:lpstr>
      <vt:lpstr>+Connections-</vt:lpstr>
      <vt:lpstr>The Person Page</vt:lpstr>
      <vt:lpstr>Add</vt:lpstr>
      <vt:lpstr>Add - Upload</vt:lpstr>
      <vt:lpstr>Add - Form</vt:lpstr>
      <vt:lpstr>Sharing Forms</vt:lpstr>
      <vt:lpstr>In-Progress</vt:lpstr>
      <vt:lpstr>Copy &amp; Create a New Form</vt:lpstr>
      <vt:lpstr>Notification Center</vt:lpstr>
      <vt:lpstr>Mobile App</vt:lpstr>
      <vt:lpstr>Traverse Mobile</vt:lpstr>
      <vt:lpstr>My Cases</vt:lpstr>
      <vt:lpstr>Manage Synced Cases</vt:lpstr>
      <vt:lpstr>Add a Case</vt:lpstr>
      <vt:lpstr>My Cases</vt:lpstr>
      <vt:lpstr>To Do Items</vt:lpstr>
      <vt:lpstr>Add Button</vt:lpstr>
      <vt:lpstr>Take a Photo</vt:lpstr>
      <vt:lpstr>Fill Out a Form</vt:lpstr>
      <vt:lpstr>Mobile Updates &amp; Sync</vt:lpstr>
      <vt:lpstr>Tips for Web &amp; Mobile</vt:lpstr>
    </vt:vector>
  </TitlesOfParts>
  <Company>Lucas County Children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Traverse Web</dc:title>
  <dc:creator>Christina Rejent</dc:creator>
  <cp:lastModifiedBy>Rejent, Christina</cp:lastModifiedBy>
  <cp:revision>129</cp:revision>
  <cp:lastPrinted>2022-04-29T20:10:46Z</cp:lastPrinted>
  <dcterms:created xsi:type="dcterms:W3CDTF">2021-02-09T18:40:52Z</dcterms:created>
  <dcterms:modified xsi:type="dcterms:W3CDTF">2023-10-20T13:51:10Z</dcterms:modified>
</cp:coreProperties>
</file>